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2" r:id="rId2"/>
  </p:sldMasterIdLst>
  <p:notesMasterIdLst>
    <p:notesMasterId r:id="rId29"/>
  </p:notesMasterIdLst>
  <p:sldIdLst>
    <p:sldId id="256" r:id="rId3"/>
    <p:sldId id="856" r:id="rId4"/>
    <p:sldId id="624" r:id="rId5"/>
    <p:sldId id="866" r:id="rId6"/>
    <p:sldId id="626" r:id="rId7"/>
    <p:sldId id="627" r:id="rId8"/>
    <p:sldId id="864" r:id="rId9"/>
    <p:sldId id="688" r:id="rId10"/>
    <p:sldId id="691" r:id="rId11"/>
    <p:sldId id="690" r:id="rId12"/>
    <p:sldId id="876" r:id="rId13"/>
    <p:sldId id="877" r:id="rId14"/>
    <p:sldId id="878" r:id="rId15"/>
    <p:sldId id="845" r:id="rId16"/>
    <p:sldId id="869" r:id="rId17"/>
    <p:sldId id="860" r:id="rId18"/>
    <p:sldId id="887" r:id="rId19"/>
    <p:sldId id="879" r:id="rId20"/>
    <p:sldId id="880" r:id="rId21"/>
    <p:sldId id="881" r:id="rId22"/>
    <p:sldId id="882" r:id="rId23"/>
    <p:sldId id="883" r:id="rId24"/>
    <p:sldId id="884" r:id="rId25"/>
    <p:sldId id="885" r:id="rId26"/>
    <p:sldId id="886" r:id="rId27"/>
    <p:sldId id="8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4426"/>
    <a:srgbClr val="034287"/>
    <a:srgbClr val="527DAD"/>
    <a:srgbClr val="E75400"/>
    <a:srgbClr val="482B21"/>
    <a:srgbClr val="BE8C00"/>
    <a:srgbClr val="F5CF66"/>
    <a:srgbClr val="002FA7"/>
    <a:srgbClr val="FFB2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43"/>
    <p:restoredTop sz="96327"/>
  </p:normalViewPr>
  <p:slideViewPr>
    <p:cSldViewPr snapToGrid="0" snapToObjects="1">
      <p:cViewPr varScale="1">
        <p:scale>
          <a:sx n="108" d="100"/>
          <a:sy n="108" d="100"/>
        </p:scale>
        <p:origin x="2366" y="67"/>
      </p:cViewPr>
      <p:guideLst/>
    </p:cSldViewPr>
  </p:slideViewPr>
  <p:notesTextViewPr>
    <p:cViewPr>
      <p:scale>
        <a:sx n="1" d="1"/>
        <a:sy n="1" d="1"/>
      </p:scale>
      <p:origin x="0" y="0"/>
    </p:cViewPr>
  </p:notesTextViewPr>
  <p:sorterViewPr>
    <p:cViewPr>
      <p:scale>
        <a:sx n="54" d="100"/>
        <a:sy n="5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heat,existing</c:v>
                </c:pt>
              </c:strCache>
            </c:strRef>
          </c:tx>
          <c:spPr>
            <a:solidFill>
              <a:schemeClr val="accent2">
                <a:lumMod val="60000"/>
                <a:lumOff val="40000"/>
              </a:schemeClr>
            </a:solidFill>
            <a:ln>
              <a:noFill/>
            </a:ln>
            <a:effectLst/>
          </c:spPr>
          <c:invertIfNegative val="0"/>
          <c:cat>
            <c:strRef>
              <c:f>Sheet1!$A$2:$A$4</c:f>
              <c:strCache>
                <c:ptCount val="3"/>
                <c:pt idx="0">
                  <c:v>High-coal</c:v>
                </c:pt>
                <c:pt idx="1">
                  <c:v>Mid-coal</c:v>
                </c:pt>
                <c:pt idx="2">
                  <c:v>Low-coal</c:v>
                </c:pt>
              </c:strCache>
            </c:strRef>
          </c:cat>
          <c:val>
            <c:numRef>
              <c:f>Sheet1!$B$2:$B$4</c:f>
              <c:numCache>
                <c:formatCode>General</c:formatCode>
                <c:ptCount val="3"/>
                <c:pt idx="0">
                  <c:v>4.9000000000000004</c:v>
                </c:pt>
                <c:pt idx="1">
                  <c:v>4.8</c:v>
                </c:pt>
                <c:pt idx="2">
                  <c:v>4.0999999999999996</c:v>
                </c:pt>
              </c:numCache>
            </c:numRef>
          </c:val>
          <c:extLst>
            <c:ext xmlns:c16="http://schemas.microsoft.com/office/drawing/2014/chart" uri="{C3380CC4-5D6E-409C-BE32-E72D297353CC}">
              <c16:uniqueId val="{00000000-D4A4-F745-9130-1E5FF309400C}"/>
            </c:ext>
          </c:extLst>
        </c:ser>
        <c:ser>
          <c:idx val="1"/>
          <c:order val="1"/>
          <c:tx>
            <c:strRef>
              <c:f>Sheet1!$C$1</c:f>
              <c:strCache>
                <c:ptCount val="1"/>
                <c:pt idx="0">
                  <c:v>power, existing</c:v>
                </c:pt>
              </c:strCache>
            </c:strRef>
          </c:tx>
          <c:spPr>
            <a:solidFill>
              <a:schemeClr val="accent4">
                <a:lumMod val="60000"/>
                <a:lumOff val="40000"/>
              </a:schemeClr>
            </a:solidFill>
            <a:ln>
              <a:noFill/>
            </a:ln>
            <a:effectLst/>
          </c:spPr>
          <c:invertIfNegative val="0"/>
          <c:cat>
            <c:strRef>
              <c:f>Sheet1!$A$2:$A$4</c:f>
              <c:strCache>
                <c:ptCount val="3"/>
                <c:pt idx="0">
                  <c:v>High-coal</c:v>
                </c:pt>
                <c:pt idx="1">
                  <c:v>Mid-coal</c:v>
                </c:pt>
                <c:pt idx="2">
                  <c:v>Low-coal</c:v>
                </c:pt>
              </c:strCache>
            </c:strRef>
          </c:cat>
          <c:val>
            <c:numRef>
              <c:f>Sheet1!$C$2:$C$4</c:f>
              <c:numCache>
                <c:formatCode>General</c:formatCode>
                <c:ptCount val="3"/>
                <c:pt idx="0">
                  <c:v>7</c:v>
                </c:pt>
                <c:pt idx="1">
                  <c:v>6.9</c:v>
                </c:pt>
                <c:pt idx="2">
                  <c:v>5.9</c:v>
                </c:pt>
              </c:numCache>
            </c:numRef>
          </c:val>
          <c:extLst>
            <c:ext xmlns:c16="http://schemas.microsoft.com/office/drawing/2014/chart" uri="{C3380CC4-5D6E-409C-BE32-E72D297353CC}">
              <c16:uniqueId val="{00000001-D4A4-F745-9130-1E5FF309400C}"/>
            </c:ext>
          </c:extLst>
        </c:ser>
        <c:ser>
          <c:idx val="2"/>
          <c:order val="2"/>
          <c:tx>
            <c:strRef>
              <c:f>Sheet1!$D$1</c:f>
              <c:strCache>
                <c:ptCount val="1"/>
                <c:pt idx="0">
                  <c:v>heat, new</c:v>
                </c:pt>
              </c:strCache>
            </c:strRef>
          </c:tx>
          <c:spPr>
            <a:solidFill>
              <a:schemeClr val="accent2">
                <a:lumMod val="75000"/>
              </a:schemeClr>
            </a:solidFill>
            <a:ln>
              <a:noFill/>
            </a:ln>
            <a:effectLst/>
          </c:spPr>
          <c:invertIfNegative val="0"/>
          <c:cat>
            <c:strRef>
              <c:f>Sheet1!$A$2:$A$4</c:f>
              <c:strCache>
                <c:ptCount val="3"/>
                <c:pt idx="0">
                  <c:v>High-coal</c:v>
                </c:pt>
                <c:pt idx="1">
                  <c:v>Mid-coal</c:v>
                </c:pt>
                <c:pt idx="2">
                  <c:v>Low-coal</c:v>
                </c:pt>
              </c:strCache>
            </c:strRef>
          </c:cat>
          <c:val>
            <c:numRef>
              <c:f>Sheet1!$D$2:$D$4</c:f>
              <c:numCache>
                <c:formatCode>General</c:formatCode>
                <c:ptCount val="3"/>
                <c:pt idx="0">
                  <c:v>7.2</c:v>
                </c:pt>
                <c:pt idx="1">
                  <c:v>4.8</c:v>
                </c:pt>
                <c:pt idx="2">
                  <c:v>0</c:v>
                </c:pt>
              </c:numCache>
            </c:numRef>
          </c:val>
          <c:extLst>
            <c:ext xmlns:c16="http://schemas.microsoft.com/office/drawing/2014/chart" uri="{C3380CC4-5D6E-409C-BE32-E72D297353CC}">
              <c16:uniqueId val="{00000002-D4A4-F745-9130-1E5FF309400C}"/>
            </c:ext>
          </c:extLst>
        </c:ser>
        <c:ser>
          <c:idx val="3"/>
          <c:order val="3"/>
          <c:tx>
            <c:strRef>
              <c:f>Sheet1!$E$1</c:f>
              <c:strCache>
                <c:ptCount val="1"/>
                <c:pt idx="0">
                  <c:v>power, new</c:v>
                </c:pt>
              </c:strCache>
            </c:strRef>
          </c:tx>
          <c:spPr>
            <a:solidFill>
              <a:schemeClr val="accent4">
                <a:lumMod val="75000"/>
              </a:schemeClr>
            </a:solidFill>
            <a:ln>
              <a:noFill/>
            </a:ln>
            <a:effectLst/>
          </c:spPr>
          <c:invertIfNegative val="0"/>
          <c:cat>
            <c:strRef>
              <c:f>Sheet1!$A$2:$A$4</c:f>
              <c:strCache>
                <c:ptCount val="3"/>
                <c:pt idx="0">
                  <c:v>High-coal</c:v>
                </c:pt>
                <c:pt idx="1">
                  <c:v>Mid-coal</c:v>
                </c:pt>
                <c:pt idx="2">
                  <c:v>Low-coal</c:v>
                </c:pt>
              </c:strCache>
            </c:strRef>
          </c:cat>
          <c:val>
            <c:numRef>
              <c:f>Sheet1!$E$2:$E$4</c:f>
              <c:numCache>
                <c:formatCode>General</c:formatCode>
                <c:ptCount val="3"/>
                <c:pt idx="0">
                  <c:v>9.1</c:v>
                </c:pt>
                <c:pt idx="1">
                  <c:v>6.1</c:v>
                </c:pt>
                <c:pt idx="2">
                  <c:v>0</c:v>
                </c:pt>
              </c:numCache>
            </c:numRef>
          </c:val>
          <c:extLst>
            <c:ext xmlns:c16="http://schemas.microsoft.com/office/drawing/2014/chart" uri="{C3380CC4-5D6E-409C-BE32-E72D297353CC}">
              <c16:uniqueId val="{00000003-D4A4-F745-9130-1E5FF309400C}"/>
            </c:ext>
          </c:extLst>
        </c:ser>
        <c:dLbls>
          <c:showLegendKey val="0"/>
          <c:showVal val="0"/>
          <c:showCatName val="0"/>
          <c:showSerName val="0"/>
          <c:showPercent val="0"/>
          <c:showBubbleSize val="0"/>
        </c:dLbls>
        <c:gapWidth val="16"/>
        <c:overlap val="100"/>
        <c:axId val="778095552"/>
        <c:axId val="778418896"/>
      </c:barChart>
      <c:catAx>
        <c:axId val="77809555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8418896"/>
        <c:crosses val="autoZero"/>
        <c:auto val="1"/>
        <c:lblAlgn val="ctr"/>
        <c:lblOffset val="100"/>
        <c:noMultiLvlLbl val="0"/>
      </c:catAx>
      <c:valAx>
        <c:axId val="778418896"/>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8095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heat,existing</c:v>
                </c:pt>
              </c:strCache>
            </c:strRef>
          </c:tx>
          <c:spPr>
            <a:solidFill>
              <a:schemeClr val="accent2">
                <a:lumMod val="60000"/>
                <a:lumOff val="40000"/>
              </a:schemeClr>
            </a:solidFill>
            <a:ln>
              <a:noFill/>
            </a:ln>
            <a:effectLst/>
          </c:spPr>
          <c:invertIfNegative val="0"/>
          <c:cat>
            <c:strRef>
              <c:f>Sheet1!$A$2:$A$4</c:f>
              <c:strCache>
                <c:ptCount val="3"/>
                <c:pt idx="0">
                  <c:v>High-coal</c:v>
                </c:pt>
                <c:pt idx="1">
                  <c:v>Mid-coal</c:v>
                </c:pt>
                <c:pt idx="2">
                  <c:v>Low-coal</c:v>
                </c:pt>
              </c:strCache>
            </c:strRef>
          </c:cat>
          <c:val>
            <c:numRef>
              <c:f>Sheet1!$B$2:$B$4</c:f>
              <c:numCache>
                <c:formatCode>General</c:formatCode>
                <c:ptCount val="3"/>
                <c:pt idx="0">
                  <c:v>4.9000000000000004</c:v>
                </c:pt>
                <c:pt idx="1">
                  <c:v>4.8</c:v>
                </c:pt>
                <c:pt idx="2">
                  <c:v>4.0999999999999996</c:v>
                </c:pt>
              </c:numCache>
            </c:numRef>
          </c:val>
          <c:extLst>
            <c:ext xmlns:c16="http://schemas.microsoft.com/office/drawing/2014/chart" uri="{C3380CC4-5D6E-409C-BE32-E72D297353CC}">
              <c16:uniqueId val="{00000000-B795-2245-B396-AF69C18E1910}"/>
            </c:ext>
          </c:extLst>
        </c:ser>
        <c:ser>
          <c:idx val="1"/>
          <c:order val="1"/>
          <c:tx>
            <c:strRef>
              <c:f>Sheet1!$C$1</c:f>
              <c:strCache>
                <c:ptCount val="1"/>
                <c:pt idx="0">
                  <c:v>power, existing</c:v>
                </c:pt>
              </c:strCache>
            </c:strRef>
          </c:tx>
          <c:spPr>
            <a:solidFill>
              <a:schemeClr val="accent4">
                <a:lumMod val="60000"/>
                <a:lumOff val="40000"/>
              </a:schemeClr>
            </a:solidFill>
            <a:ln>
              <a:noFill/>
            </a:ln>
            <a:effectLst/>
          </c:spPr>
          <c:invertIfNegative val="0"/>
          <c:cat>
            <c:strRef>
              <c:f>Sheet1!$A$2:$A$4</c:f>
              <c:strCache>
                <c:ptCount val="3"/>
                <c:pt idx="0">
                  <c:v>High-coal</c:v>
                </c:pt>
                <c:pt idx="1">
                  <c:v>Mid-coal</c:v>
                </c:pt>
                <c:pt idx="2">
                  <c:v>Low-coal</c:v>
                </c:pt>
              </c:strCache>
            </c:strRef>
          </c:cat>
          <c:val>
            <c:numRef>
              <c:f>Sheet1!$C$2:$C$4</c:f>
              <c:numCache>
                <c:formatCode>General</c:formatCode>
                <c:ptCount val="3"/>
                <c:pt idx="0">
                  <c:v>7</c:v>
                </c:pt>
                <c:pt idx="1">
                  <c:v>6.9</c:v>
                </c:pt>
                <c:pt idx="2">
                  <c:v>5.9</c:v>
                </c:pt>
              </c:numCache>
            </c:numRef>
          </c:val>
          <c:extLst>
            <c:ext xmlns:c16="http://schemas.microsoft.com/office/drawing/2014/chart" uri="{C3380CC4-5D6E-409C-BE32-E72D297353CC}">
              <c16:uniqueId val="{00000001-B795-2245-B396-AF69C18E1910}"/>
            </c:ext>
          </c:extLst>
        </c:ser>
        <c:ser>
          <c:idx val="2"/>
          <c:order val="2"/>
          <c:tx>
            <c:strRef>
              <c:f>Sheet1!$D$1</c:f>
              <c:strCache>
                <c:ptCount val="1"/>
                <c:pt idx="0">
                  <c:v>heat, new</c:v>
                </c:pt>
              </c:strCache>
            </c:strRef>
          </c:tx>
          <c:spPr>
            <a:solidFill>
              <a:schemeClr val="accent2">
                <a:lumMod val="75000"/>
              </a:schemeClr>
            </a:solidFill>
            <a:ln>
              <a:noFill/>
            </a:ln>
            <a:effectLst/>
          </c:spPr>
          <c:invertIfNegative val="0"/>
          <c:cat>
            <c:strRef>
              <c:f>Sheet1!$A$2:$A$4</c:f>
              <c:strCache>
                <c:ptCount val="3"/>
                <c:pt idx="0">
                  <c:v>High-coal</c:v>
                </c:pt>
                <c:pt idx="1">
                  <c:v>Mid-coal</c:v>
                </c:pt>
                <c:pt idx="2">
                  <c:v>Low-coal</c:v>
                </c:pt>
              </c:strCache>
            </c:strRef>
          </c:cat>
          <c:val>
            <c:numRef>
              <c:f>Sheet1!$D$2:$D$4</c:f>
              <c:numCache>
                <c:formatCode>General</c:formatCode>
                <c:ptCount val="3"/>
                <c:pt idx="0">
                  <c:v>7.2</c:v>
                </c:pt>
                <c:pt idx="1">
                  <c:v>4.8</c:v>
                </c:pt>
                <c:pt idx="2">
                  <c:v>0</c:v>
                </c:pt>
              </c:numCache>
            </c:numRef>
          </c:val>
          <c:extLst>
            <c:ext xmlns:c16="http://schemas.microsoft.com/office/drawing/2014/chart" uri="{C3380CC4-5D6E-409C-BE32-E72D297353CC}">
              <c16:uniqueId val="{00000002-B795-2245-B396-AF69C18E1910}"/>
            </c:ext>
          </c:extLst>
        </c:ser>
        <c:ser>
          <c:idx val="3"/>
          <c:order val="3"/>
          <c:tx>
            <c:strRef>
              <c:f>Sheet1!$E$1</c:f>
              <c:strCache>
                <c:ptCount val="1"/>
                <c:pt idx="0">
                  <c:v>power, new</c:v>
                </c:pt>
              </c:strCache>
            </c:strRef>
          </c:tx>
          <c:spPr>
            <a:solidFill>
              <a:schemeClr val="accent4">
                <a:lumMod val="75000"/>
              </a:schemeClr>
            </a:solidFill>
            <a:ln>
              <a:noFill/>
            </a:ln>
            <a:effectLst/>
          </c:spPr>
          <c:invertIfNegative val="0"/>
          <c:cat>
            <c:strRef>
              <c:f>Sheet1!$A$2:$A$4</c:f>
              <c:strCache>
                <c:ptCount val="3"/>
                <c:pt idx="0">
                  <c:v>High-coal</c:v>
                </c:pt>
                <c:pt idx="1">
                  <c:v>Mid-coal</c:v>
                </c:pt>
                <c:pt idx="2">
                  <c:v>Low-coal</c:v>
                </c:pt>
              </c:strCache>
            </c:strRef>
          </c:cat>
          <c:val>
            <c:numRef>
              <c:f>Sheet1!$E$2:$E$4</c:f>
              <c:numCache>
                <c:formatCode>General</c:formatCode>
                <c:ptCount val="3"/>
                <c:pt idx="0">
                  <c:v>9.1</c:v>
                </c:pt>
                <c:pt idx="1">
                  <c:v>6.1</c:v>
                </c:pt>
                <c:pt idx="2">
                  <c:v>0</c:v>
                </c:pt>
              </c:numCache>
            </c:numRef>
          </c:val>
          <c:extLst>
            <c:ext xmlns:c16="http://schemas.microsoft.com/office/drawing/2014/chart" uri="{C3380CC4-5D6E-409C-BE32-E72D297353CC}">
              <c16:uniqueId val="{00000003-B795-2245-B396-AF69C18E1910}"/>
            </c:ext>
          </c:extLst>
        </c:ser>
        <c:dLbls>
          <c:showLegendKey val="0"/>
          <c:showVal val="0"/>
          <c:showCatName val="0"/>
          <c:showSerName val="0"/>
          <c:showPercent val="0"/>
          <c:showBubbleSize val="0"/>
        </c:dLbls>
        <c:gapWidth val="16"/>
        <c:overlap val="100"/>
        <c:axId val="778095552"/>
        <c:axId val="778418896"/>
      </c:barChart>
      <c:catAx>
        <c:axId val="77809555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8418896"/>
        <c:crosses val="autoZero"/>
        <c:auto val="1"/>
        <c:lblAlgn val="ctr"/>
        <c:lblOffset val="100"/>
        <c:noMultiLvlLbl val="0"/>
      </c:catAx>
      <c:valAx>
        <c:axId val="778418896"/>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8095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CFB28-97FC-6C4E-856C-67BAE256C18C}" type="datetimeFigureOut">
              <a:rPr lang="en-US" smtClean="0"/>
              <a:t>6/26/2024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59388-3605-5241-BF4F-5DA79EC21EC7}" type="slidenum">
              <a:rPr lang="en-US" smtClean="0"/>
              <a:t>‹#›</a:t>
            </a:fld>
            <a:endParaRPr lang="en-US"/>
          </a:p>
        </p:txBody>
      </p:sp>
    </p:spTree>
    <p:extLst>
      <p:ext uri="{BB962C8B-B14F-4D97-AF65-F5344CB8AC3E}">
        <p14:creationId xmlns:p14="http://schemas.microsoft.com/office/powerpoint/2010/main" val="2252783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F6397-62C4-1386-D8EB-E19C873BA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15C20-67AE-BE40-BF78-FFD126871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9D912-EB19-05B7-43E7-BAFEDC091A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D28B53-C73B-0991-3FC0-D4AA9527D482}"/>
              </a:ext>
            </a:extLst>
          </p:cNvPr>
          <p:cNvSpPr>
            <a:spLocks noGrp="1"/>
          </p:cNvSpPr>
          <p:nvPr>
            <p:ph type="sldNum" sz="quarter" idx="5"/>
          </p:nvPr>
        </p:nvSpPr>
        <p:spPr/>
        <p:txBody>
          <a:bodyPr/>
          <a:lstStyle/>
          <a:p>
            <a:fld id="{B2BA1ADB-DEB2-4AAC-842B-566E1056454F}" type="slidenum">
              <a:rPr lang="en-US" smtClean="0"/>
              <a:t>3</a:t>
            </a:fld>
            <a:endParaRPr lang="en-US"/>
          </a:p>
        </p:txBody>
      </p:sp>
    </p:spTree>
    <p:extLst>
      <p:ext uri="{BB962C8B-B14F-4D97-AF65-F5344CB8AC3E}">
        <p14:creationId xmlns:p14="http://schemas.microsoft.com/office/powerpoint/2010/main" val="2579984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1E077-8B9E-61A3-2285-92C77CBAC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AEF0D-03C2-8262-94FE-B8019745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825146-43B2-5AF5-5697-50410D1A52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2A63AD-FAC2-A38A-3206-3C9CA091BD25}"/>
              </a:ext>
            </a:extLst>
          </p:cNvPr>
          <p:cNvSpPr>
            <a:spLocks noGrp="1"/>
          </p:cNvSpPr>
          <p:nvPr>
            <p:ph type="sldNum" sz="quarter" idx="5"/>
          </p:nvPr>
        </p:nvSpPr>
        <p:spPr/>
        <p:txBody>
          <a:bodyPr/>
          <a:lstStyle/>
          <a:p>
            <a:fld id="{B2BA1ADB-DEB2-4AAC-842B-566E1056454F}" type="slidenum">
              <a:rPr lang="en-US" smtClean="0"/>
              <a:t>17</a:t>
            </a:fld>
            <a:endParaRPr lang="en-US"/>
          </a:p>
        </p:txBody>
      </p:sp>
    </p:spTree>
    <p:extLst>
      <p:ext uri="{BB962C8B-B14F-4D97-AF65-F5344CB8AC3E}">
        <p14:creationId xmlns:p14="http://schemas.microsoft.com/office/powerpoint/2010/main" val="351237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2DCFB-A964-314F-BDAA-A28F1C34B44E}" type="slidenum">
              <a:rPr lang="en-US" smtClean="0"/>
              <a:t>19</a:t>
            </a:fld>
            <a:endParaRPr lang="en-US"/>
          </a:p>
        </p:txBody>
      </p:sp>
    </p:spTree>
    <p:extLst>
      <p:ext uri="{BB962C8B-B14F-4D97-AF65-F5344CB8AC3E}">
        <p14:creationId xmlns:p14="http://schemas.microsoft.com/office/powerpoint/2010/main" val="2201041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2EA9B5-FA44-44BF-8B14-0E2CDD8F4D29}" type="slidenum">
              <a:rPr lang="zh-CN" altLang="en-US" smtClean="0"/>
              <a:t>21</a:t>
            </a:fld>
            <a:endParaRPr lang="zh-CN" altLang="en-US"/>
          </a:p>
        </p:txBody>
      </p:sp>
    </p:spTree>
    <p:extLst>
      <p:ext uri="{BB962C8B-B14F-4D97-AF65-F5344CB8AC3E}">
        <p14:creationId xmlns:p14="http://schemas.microsoft.com/office/powerpoint/2010/main" val="2151128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2EA9B5-FA44-44BF-8B14-0E2CDD8F4D29}" type="slidenum">
              <a:rPr lang="zh-CN" altLang="en-US" smtClean="0"/>
              <a:t>23</a:t>
            </a:fld>
            <a:endParaRPr lang="zh-CN" altLang="en-US"/>
          </a:p>
        </p:txBody>
      </p:sp>
    </p:spTree>
    <p:extLst>
      <p:ext uri="{BB962C8B-B14F-4D97-AF65-F5344CB8AC3E}">
        <p14:creationId xmlns:p14="http://schemas.microsoft.com/office/powerpoint/2010/main" val="90221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D1F16-6646-FD8F-E776-ACAFC3179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B425F-61A1-3374-3CC5-5BED7E487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B8AE3-E2CE-3624-D0AE-0DE62165BA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A75C27-B788-B858-52B5-995AEE2959C8}"/>
              </a:ext>
            </a:extLst>
          </p:cNvPr>
          <p:cNvSpPr>
            <a:spLocks noGrp="1"/>
          </p:cNvSpPr>
          <p:nvPr>
            <p:ph type="sldNum" sz="quarter" idx="5"/>
          </p:nvPr>
        </p:nvSpPr>
        <p:spPr/>
        <p:txBody>
          <a:bodyPr/>
          <a:lstStyle/>
          <a:p>
            <a:fld id="{B2BA1ADB-DEB2-4AAC-842B-566E1056454F}" type="slidenum">
              <a:rPr lang="en-US" smtClean="0"/>
              <a:t>4</a:t>
            </a:fld>
            <a:endParaRPr lang="en-US"/>
          </a:p>
        </p:txBody>
      </p:sp>
    </p:spTree>
    <p:extLst>
      <p:ext uri="{BB962C8B-B14F-4D97-AF65-F5344CB8AC3E}">
        <p14:creationId xmlns:p14="http://schemas.microsoft.com/office/powerpoint/2010/main" val="164420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9315B-8119-97F9-628A-63B2F8470E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B9EB6-CAC8-47D3-60F2-AE5D71F9F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9945B-9038-EB0A-80C2-B321BD2CD4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F6FC78-098E-D9B4-5268-A86CDDBF2DA8}"/>
              </a:ext>
            </a:extLst>
          </p:cNvPr>
          <p:cNvSpPr>
            <a:spLocks noGrp="1"/>
          </p:cNvSpPr>
          <p:nvPr>
            <p:ph type="sldNum" sz="quarter" idx="5"/>
          </p:nvPr>
        </p:nvSpPr>
        <p:spPr/>
        <p:txBody>
          <a:bodyPr/>
          <a:lstStyle/>
          <a:p>
            <a:fld id="{B2BA1ADB-DEB2-4AAC-842B-566E1056454F}" type="slidenum">
              <a:rPr lang="en-US" smtClean="0"/>
              <a:t>5</a:t>
            </a:fld>
            <a:endParaRPr lang="en-US"/>
          </a:p>
        </p:txBody>
      </p:sp>
    </p:spTree>
    <p:extLst>
      <p:ext uri="{BB962C8B-B14F-4D97-AF65-F5344CB8AC3E}">
        <p14:creationId xmlns:p14="http://schemas.microsoft.com/office/powerpoint/2010/main" val="2730461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1E077-8B9E-61A3-2285-92C77CBAC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AEF0D-03C2-8262-94FE-B8019745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825146-43B2-5AF5-5697-50410D1A52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2A63AD-FAC2-A38A-3206-3C9CA091BD25}"/>
              </a:ext>
            </a:extLst>
          </p:cNvPr>
          <p:cNvSpPr>
            <a:spLocks noGrp="1"/>
          </p:cNvSpPr>
          <p:nvPr>
            <p:ph type="sldNum" sz="quarter" idx="5"/>
          </p:nvPr>
        </p:nvSpPr>
        <p:spPr/>
        <p:txBody>
          <a:bodyPr/>
          <a:lstStyle/>
          <a:p>
            <a:fld id="{B2BA1ADB-DEB2-4AAC-842B-566E1056454F}" type="slidenum">
              <a:rPr lang="en-US" smtClean="0"/>
              <a:t>6</a:t>
            </a:fld>
            <a:endParaRPr lang="en-US"/>
          </a:p>
        </p:txBody>
      </p:sp>
    </p:spTree>
    <p:extLst>
      <p:ext uri="{BB962C8B-B14F-4D97-AF65-F5344CB8AC3E}">
        <p14:creationId xmlns:p14="http://schemas.microsoft.com/office/powerpoint/2010/main" val="60781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A52B6-546E-D245-BB8A-F5B1EA648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26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CHP plants generate heat and electricity simultaneously. Utilizing CHP plants for residential district heating requires that these plants continue to operate to provide heat even if the electricity can be obtained from non-fossil sources. This creates challenges for integrating variable renewable energy into the power grid and minimizing renewable energy curtailment.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PMingLiU" panose="02020500000000000000" pitchFamily="18" charset="-120"/>
              </a:rPr>
              <a:t>In the high-coal scenario, the locked-in coal-fired electricity generation from CHP plants during the heating season alone could represent ~50% of the 1.5°C budget and ~30% of the 2°C budget.</a:t>
            </a:r>
          </a:p>
          <a:p>
            <a:endParaRPr lang="en-US" dirty="0"/>
          </a:p>
        </p:txBody>
      </p:sp>
      <p:sp>
        <p:nvSpPr>
          <p:cNvPr id="4" name="Slide Number Placeholder 3"/>
          <p:cNvSpPr>
            <a:spLocks noGrp="1"/>
          </p:cNvSpPr>
          <p:nvPr>
            <p:ph type="sldNum" sz="quarter" idx="5"/>
          </p:nvPr>
        </p:nvSpPr>
        <p:spPr/>
        <p:txBody>
          <a:bodyPr/>
          <a:lstStyle/>
          <a:p>
            <a:fld id="{625A52B6-546E-D245-BB8A-F5B1EA6481F9}" type="slidenum">
              <a:rPr lang="en-US" smtClean="0"/>
              <a:t>9</a:t>
            </a:fld>
            <a:endParaRPr lang="en-US"/>
          </a:p>
        </p:txBody>
      </p:sp>
    </p:spTree>
    <p:extLst>
      <p:ext uri="{BB962C8B-B14F-4D97-AF65-F5344CB8AC3E}">
        <p14:creationId xmlns:p14="http://schemas.microsoft.com/office/powerpoint/2010/main" val="3416285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A52B6-546E-D245-BB8A-F5B1EA6481F9}" type="slidenum">
              <a:rPr lang="en-US" smtClean="0"/>
              <a:t>10</a:t>
            </a:fld>
            <a:endParaRPr lang="en-US"/>
          </a:p>
        </p:txBody>
      </p:sp>
    </p:spTree>
    <p:extLst>
      <p:ext uri="{BB962C8B-B14F-4D97-AF65-F5344CB8AC3E}">
        <p14:creationId xmlns:p14="http://schemas.microsoft.com/office/powerpoint/2010/main" val="2418257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59388-3605-5241-BF4F-5DA79EC21EC7}" type="slidenum">
              <a:rPr lang="en-US" smtClean="0"/>
              <a:t>12</a:t>
            </a:fld>
            <a:endParaRPr lang="en-US"/>
          </a:p>
        </p:txBody>
      </p:sp>
    </p:spTree>
    <p:extLst>
      <p:ext uri="{BB962C8B-B14F-4D97-AF65-F5344CB8AC3E}">
        <p14:creationId xmlns:p14="http://schemas.microsoft.com/office/powerpoint/2010/main" val="1755168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59388-3605-5241-BF4F-5DA79EC21EC7}" type="slidenum">
              <a:rPr lang="en-US" smtClean="0"/>
              <a:t>13</a:t>
            </a:fld>
            <a:endParaRPr lang="en-US"/>
          </a:p>
        </p:txBody>
      </p:sp>
    </p:spTree>
    <p:extLst>
      <p:ext uri="{BB962C8B-B14F-4D97-AF65-F5344CB8AC3E}">
        <p14:creationId xmlns:p14="http://schemas.microsoft.com/office/powerpoint/2010/main" val="3884245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82219-0C4F-E040-91E9-7208C3217A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36B1B2-5CBC-AA4F-98DA-1C51F5B50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3B9B57-9C64-9046-92D7-F8EC0B490968}"/>
              </a:ext>
            </a:extLst>
          </p:cNvPr>
          <p:cNvSpPr>
            <a:spLocks noGrp="1"/>
          </p:cNvSpPr>
          <p:nvPr>
            <p:ph type="dt" sz="half" idx="10"/>
          </p:nvPr>
        </p:nvSpPr>
        <p:spPr/>
        <p:txBody>
          <a:bodyPr/>
          <a:lstStyle/>
          <a:p>
            <a:fld id="{ACDCBE5B-9843-1341-ABC1-4E01F831EF30}" type="datetimeFigureOut">
              <a:rPr lang="en-US" smtClean="0"/>
              <a:t>6/26/2024</a:t>
            </a:fld>
            <a:endParaRPr lang="en-US"/>
          </a:p>
        </p:txBody>
      </p:sp>
      <p:sp>
        <p:nvSpPr>
          <p:cNvPr id="5" name="Footer Placeholder 4">
            <a:extLst>
              <a:ext uri="{FF2B5EF4-FFF2-40B4-BE49-F238E27FC236}">
                <a16:creationId xmlns:a16="http://schemas.microsoft.com/office/drawing/2014/main" id="{4760D85F-FEBE-BC48-8F5F-A4B986EAF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C6AE2-5623-FD4A-AF0A-7D93BF9D0CE5}"/>
              </a:ext>
            </a:extLst>
          </p:cNvPr>
          <p:cNvSpPr>
            <a:spLocks noGrp="1"/>
          </p:cNvSpPr>
          <p:nvPr>
            <p:ph type="sldNum" sz="quarter" idx="12"/>
          </p:nvPr>
        </p:nvSpPr>
        <p:spPr/>
        <p:txBody>
          <a:bodyPr/>
          <a:lstStyle/>
          <a:p>
            <a:fld id="{8BB77889-014D-A44F-B8C2-53658B17F22E}" type="slidenum">
              <a:rPr lang="en-US" smtClean="0"/>
              <a:t>‹#›</a:t>
            </a:fld>
            <a:endParaRPr lang="en-US"/>
          </a:p>
        </p:txBody>
      </p:sp>
    </p:spTree>
    <p:extLst>
      <p:ext uri="{BB962C8B-B14F-4D97-AF65-F5344CB8AC3E}">
        <p14:creationId xmlns:p14="http://schemas.microsoft.com/office/powerpoint/2010/main" val="214288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4EDB-B5E5-B345-B9AD-62643AFEF5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203559-7C11-A942-9CC8-986E75849B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A16D0-BBDC-F04B-B5A4-D29A95422EB9}"/>
              </a:ext>
            </a:extLst>
          </p:cNvPr>
          <p:cNvSpPr>
            <a:spLocks noGrp="1"/>
          </p:cNvSpPr>
          <p:nvPr>
            <p:ph type="dt" sz="half" idx="10"/>
          </p:nvPr>
        </p:nvSpPr>
        <p:spPr/>
        <p:txBody>
          <a:bodyPr/>
          <a:lstStyle/>
          <a:p>
            <a:fld id="{ACDCBE5B-9843-1341-ABC1-4E01F831EF30}" type="datetimeFigureOut">
              <a:rPr lang="en-US" smtClean="0"/>
              <a:t>6/26/2024</a:t>
            </a:fld>
            <a:endParaRPr lang="en-US"/>
          </a:p>
        </p:txBody>
      </p:sp>
      <p:sp>
        <p:nvSpPr>
          <p:cNvPr id="5" name="Footer Placeholder 4">
            <a:extLst>
              <a:ext uri="{FF2B5EF4-FFF2-40B4-BE49-F238E27FC236}">
                <a16:creationId xmlns:a16="http://schemas.microsoft.com/office/drawing/2014/main" id="{E32C1697-8E21-BD43-B2C5-F8004FBAB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2E79EB-EBF2-8C4F-A8CE-CACDAE5A0FB3}"/>
              </a:ext>
            </a:extLst>
          </p:cNvPr>
          <p:cNvSpPr>
            <a:spLocks noGrp="1"/>
          </p:cNvSpPr>
          <p:nvPr>
            <p:ph type="sldNum" sz="quarter" idx="12"/>
          </p:nvPr>
        </p:nvSpPr>
        <p:spPr/>
        <p:txBody>
          <a:bodyPr/>
          <a:lstStyle/>
          <a:p>
            <a:fld id="{8BB77889-014D-A44F-B8C2-53658B17F22E}" type="slidenum">
              <a:rPr lang="en-US" smtClean="0"/>
              <a:t>‹#›</a:t>
            </a:fld>
            <a:endParaRPr lang="en-US"/>
          </a:p>
        </p:txBody>
      </p:sp>
    </p:spTree>
    <p:extLst>
      <p:ext uri="{BB962C8B-B14F-4D97-AF65-F5344CB8AC3E}">
        <p14:creationId xmlns:p14="http://schemas.microsoft.com/office/powerpoint/2010/main" val="1479412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22E853-1C15-974D-95E9-3B0744DEED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9C842F-F8BE-8B4A-B131-674340A16E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8AEB7-DA32-F94E-B827-A3F4D1C9EDCE}"/>
              </a:ext>
            </a:extLst>
          </p:cNvPr>
          <p:cNvSpPr>
            <a:spLocks noGrp="1"/>
          </p:cNvSpPr>
          <p:nvPr>
            <p:ph type="dt" sz="half" idx="10"/>
          </p:nvPr>
        </p:nvSpPr>
        <p:spPr/>
        <p:txBody>
          <a:bodyPr/>
          <a:lstStyle/>
          <a:p>
            <a:fld id="{ACDCBE5B-9843-1341-ABC1-4E01F831EF30}" type="datetimeFigureOut">
              <a:rPr lang="en-US" smtClean="0"/>
              <a:t>6/26/2024</a:t>
            </a:fld>
            <a:endParaRPr lang="en-US"/>
          </a:p>
        </p:txBody>
      </p:sp>
      <p:sp>
        <p:nvSpPr>
          <p:cNvPr id="5" name="Footer Placeholder 4">
            <a:extLst>
              <a:ext uri="{FF2B5EF4-FFF2-40B4-BE49-F238E27FC236}">
                <a16:creationId xmlns:a16="http://schemas.microsoft.com/office/drawing/2014/main" id="{29A4D2DA-9D77-144A-A2D8-B79C18865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24EA8-FCE2-E843-B333-141D9DA7D7D7}"/>
              </a:ext>
            </a:extLst>
          </p:cNvPr>
          <p:cNvSpPr>
            <a:spLocks noGrp="1"/>
          </p:cNvSpPr>
          <p:nvPr>
            <p:ph type="sldNum" sz="quarter" idx="12"/>
          </p:nvPr>
        </p:nvSpPr>
        <p:spPr/>
        <p:txBody>
          <a:bodyPr/>
          <a:lstStyle/>
          <a:p>
            <a:fld id="{8BB77889-014D-A44F-B8C2-53658B17F22E}" type="slidenum">
              <a:rPr lang="en-US" smtClean="0"/>
              <a:t>‹#›</a:t>
            </a:fld>
            <a:endParaRPr lang="en-US"/>
          </a:p>
        </p:txBody>
      </p:sp>
    </p:spTree>
    <p:extLst>
      <p:ext uri="{BB962C8B-B14F-4D97-AF65-F5344CB8AC3E}">
        <p14:creationId xmlns:p14="http://schemas.microsoft.com/office/powerpoint/2010/main" val="2917368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14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79D5-6EB7-D48B-D5B3-04F9CD49AF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83FAB6-EE91-FE9B-F08D-2B1D31A277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4F19B3-7D22-3A24-33C2-BB6BB5E48454}"/>
              </a:ext>
            </a:extLst>
          </p:cNvPr>
          <p:cNvSpPr>
            <a:spLocks noGrp="1"/>
          </p:cNvSpPr>
          <p:nvPr>
            <p:ph type="dt" sz="half" idx="10"/>
          </p:nvPr>
        </p:nvSpPr>
        <p:spPr/>
        <p:txBody>
          <a:bodyPr/>
          <a:lstStyle/>
          <a:p>
            <a:fld id="{96BFD80B-539A-5A4B-9153-D5E115C595E8}" type="datetime1">
              <a:rPr lang="en-US" smtClean="0"/>
              <a:t>6/26/2024</a:t>
            </a:fld>
            <a:endParaRPr lang="en-US"/>
          </a:p>
        </p:txBody>
      </p:sp>
      <p:sp>
        <p:nvSpPr>
          <p:cNvPr id="5" name="Footer Placeholder 4">
            <a:extLst>
              <a:ext uri="{FF2B5EF4-FFF2-40B4-BE49-F238E27FC236}">
                <a16:creationId xmlns:a16="http://schemas.microsoft.com/office/drawing/2014/main" id="{35022B80-4CD8-5C2C-160D-E2B934FAA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F72BF-1AF4-49C1-0514-C058225F7387}"/>
              </a:ext>
            </a:extLst>
          </p:cNvPr>
          <p:cNvSpPr>
            <a:spLocks noGrp="1"/>
          </p:cNvSpPr>
          <p:nvPr>
            <p:ph type="sldNum" sz="quarter" idx="12"/>
          </p:nvPr>
        </p:nvSpPr>
        <p:spPr/>
        <p:txBody>
          <a:bodyPr/>
          <a:lstStyle/>
          <a:p>
            <a:fld id="{0129ED56-7872-F048-A904-816D8C798DD4}" type="slidenum">
              <a:rPr lang="en-US" smtClean="0"/>
              <a:t>‹#›</a:t>
            </a:fld>
            <a:endParaRPr lang="en-US"/>
          </a:p>
        </p:txBody>
      </p:sp>
    </p:spTree>
    <p:extLst>
      <p:ext uri="{BB962C8B-B14F-4D97-AF65-F5344CB8AC3E}">
        <p14:creationId xmlns:p14="http://schemas.microsoft.com/office/powerpoint/2010/main" val="2052719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34730-90C2-8962-D792-8002E4B818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AF5E31-12FB-1728-DD5B-C5AA46E354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20F28-F4DB-D552-E055-1A0B8577A712}"/>
              </a:ext>
            </a:extLst>
          </p:cNvPr>
          <p:cNvSpPr>
            <a:spLocks noGrp="1"/>
          </p:cNvSpPr>
          <p:nvPr>
            <p:ph type="dt" sz="half" idx="10"/>
          </p:nvPr>
        </p:nvSpPr>
        <p:spPr/>
        <p:txBody>
          <a:bodyPr/>
          <a:lstStyle/>
          <a:p>
            <a:fld id="{3EED424E-CCE4-C847-81A4-709E8C28FEA3}" type="datetime1">
              <a:rPr lang="en-US" smtClean="0"/>
              <a:t>6/26/2024</a:t>
            </a:fld>
            <a:endParaRPr lang="en-US"/>
          </a:p>
        </p:txBody>
      </p:sp>
      <p:sp>
        <p:nvSpPr>
          <p:cNvPr id="5" name="Footer Placeholder 4">
            <a:extLst>
              <a:ext uri="{FF2B5EF4-FFF2-40B4-BE49-F238E27FC236}">
                <a16:creationId xmlns:a16="http://schemas.microsoft.com/office/drawing/2014/main" id="{24015040-5505-95AD-62B0-3EB78C02F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DB868-1178-61FE-1B49-E57F8F8048FA}"/>
              </a:ext>
            </a:extLst>
          </p:cNvPr>
          <p:cNvSpPr>
            <a:spLocks noGrp="1"/>
          </p:cNvSpPr>
          <p:nvPr>
            <p:ph type="sldNum" sz="quarter" idx="12"/>
          </p:nvPr>
        </p:nvSpPr>
        <p:spPr/>
        <p:txBody>
          <a:bodyPr/>
          <a:lstStyle/>
          <a:p>
            <a:fld id="{0129ED56-7872-F048-A904-816D8C798DD4}" type="slidenum">
              <a:rPr lang="en-US" smtClean="0"/>
              <a:t>‹#›</a:t>
            </a:fld>
            <a:endParaRPr lang="en-US"/>
          </a:p>
        </p:txBody>
      </p:sp>
    </p:spTree>
    <p:extLst>
      <p:ext uri="{BB962C8B-B14F-4D97-AF65-F5344CB8AC3E}">
        <p14:creationId xmlns:p14="http://schemas.microsoft.com/office/powerpoint/2010/main" val="3473729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0CD7-83A7-8E7D-B25E-08C057B31D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9F9A2B-4261-340B-C0D9-0EE041CE06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5E4999-B1D1-4F31-6430-6BAAD0492CF6}"/>
              </a:ext>
            </a:extLst>
          </p:cNvPr>
          <p:cNvSpPr>
            <a:spLocks noGrp="1"/>
          </p:cNvSpPr>
          <p:nvPr>
            <p:ph type="dt" sz="half" idx="10"/>
          </p:nvPr>
        </p:nvSpPr>
        <p:spPr/>
        <p:txBody>
          <a:bodyPr/>
          <a:lstStyle/>
          <a:p>
            <a:fld id="{53CEBFAA-51B6-AE41-9C3B-005EAA0C635D}" type="datetime1">
              <a:rPr lang="en-US" smtClean="0"/>
              <a:t>6/26/2024</a:t>
            </a:fld>
            <a:endParaRPr lang="en-US"/>
          </a:p>
        </p:txBody>
      </p:sp>
      <p:sp>
        <p:nvSpPr>
          <p:cNvPr id="5" name="Footer Placeholder 4">
            <a:extLst>
              <a:ext uri="{FF2B5EF4-FFF2-40B4-BE49-F238E27FC236}">
                <a16:creationId xmlns:a16="http://schemas.microsoft.com/office/drawing/2014/main" id="{1F383744-7586-44AC-E118-B6D48A787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F5682-999F-66D8-3697-B38D2F5D6FDE}"/>
              </a:ext>
            </a:extLst>
          </p:cNvPr>
          <p:cNvSpPr>
            <a:spLocks noGrp="1"/>
          </p:cNvSpPr>
          <p:nvPr>
            <p:ph type="sldNum" sz="quarter" idx="12"/>
          </p:nvPr>
        </p:nvSpPr>
        <p:spPr/>
        <p:txBody>
          <a:bodyPr/>
          <a:lstStyle/>
          <a:p>
            <a:fld id="{0129ED56-7872-F048-A904-816D8C798DD4}" type="slidenum">
              <a:rPr lang="en-US" smtClean="0"/>
              <a:t>‹#›</a:t>
            </a:fld>
            <a:endParaRPr lang="en-US"/>
          </a:p>
        </p:txBody>
      </p:sp>
    </p:spTree>
    <p:extLst>
      <p:ext uri="{BB962C8B-B14F-4D97-AF65-F5344CB8AC3E}">
        <p14:creationId xmlns:p14="http://schemas.microsoft.com/office/powerpoint/2010/main" val="248340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3204-4590-B6CB-E5B0-CCBF196B2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D3041B-A691-8A1C-2C9D-F9C4DE8439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E28AC2-40DD-E3E1-F88C-9A1EA860A0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DE5040-461F-15BD-6A2D-0EE95AD4B725}"/>
              </a:ext>
            </a:extLst>
          </p:cNvPr>
          <p:cNvSpPr>
            <a:spLocks noGrp="1"/>
          </p:cNvSpPr>
          <p:nvPr>
            <p:ph type="dt" sz="half" idx="10"/>
          </p:nvPr>
        </p:nvSpPr>
        <p:spPr/>
        <p:txBody>
          <a:bodyPr/>
          <a:lstStyle/>
          <a:p>
            <a:fld id="{61322D2A-E4A3-0946-8D65-C28DCAF5DBDA}" type="datetime1">
              <a:rPr lang="en-US" smtClean="0"/>
              <a:t>6/26/2024</a:t>
            </a:fld>
            <a:endParaRPr lang="en-US"/>
          </a:p>
        </p:txBody>
      </p:sp>
      <p:sp>
        <p:nvSpPr>
          <p:cNvPr id="6" name="Footer Placeholder 5">
            <a:extLst>
              <a:ext uri="{FF2B5EF4-FFF2-40B4-BE49-F238E27FC236}">
                <a16:creationId xmlns:a16="http://schemas.microsoft.com/office/drawing/2014/main" id="{2DD7F295-73C7-A83C-7D0A-83FBE4F08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16F13-1F36-1018-53B9-39385DDF41C0}"/>
              </a:ext>
            </a:extLst>
          </p:cNvPr>
          <p:cNvSpPr>
            <a:spLocks noGrp="1"/>
          </p:cNvSpPr>
          <p:nvPr>
            <p:ph type="sldNum" sz="quarter" idx="12"/>
          </p:nvPr>
        </p:nvSpPr>
        <p:spPr/>
        <p:txBody>
          <a:bodyPr/>
          <a:lstStyle/>
          <a:p>
            <a:fld id="{0129ED56-7872-F048-A904-816D8C798DD4}" type="slidenum">
              <a:rPr lang="en-US" smtClean="0"/>
              <a:t>‹#›</a:t>
            </a:fld>
            <a:endParaRPr lang="en-US"/>
          </a:p>
        </p:txBody>
      </p:sp>
    </p:spTree>
    <p:extLst>
      <p:ext uri="{BB962C8B-B14F-4D97-AF65-F5344CB8AC3E}">
        <p14:creationId xmlns:p14="http://schemas.microsoft.com/office/powerpoint/2010/main" val="646989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70F9-1E5B-D5CD-6A6E-5EC8A3C458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C560B9-F319-A538-D4E8-6824B2A41E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DBA4F5-BD95-11B4-3036-D9882994B5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267656-3EEB-24E8-CC09-34EEADBC4C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3718E0-8A1D-F578-D56C-96B16040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3077A1-571C-B5F6-7383-8DA065B83957}"/>
              </a:ext>
            </a:extLst>
          </p:cNvPr>
          <p:cNvSpPr>
            <a:spLocks noGrp="1"/>
          </p:cNvSpPr>
          <p:nvPr>
            <p:ph type="dt" sz="half" idx="10"/>
          </p:nvPr>
        </p:nvSpPr>
        <p:spPr/>
        <p:txBody>
          <a:bodyPr/>
          <a:lstStyle/>
          <a:p>
            <a:fld id="{6C3E80E5-3D03-F34F-ABFE-39B63878B77A}" type="datetime1">
              <a:rPr lang="en-US" smtClean="0"/>
              <a:t>6/26/2024</a:t>
            </a:fld>
            <a:endParaRPr lang="en-US"/>
          </a:p>
        </p:txBody>
      </p:sp>
      <p:sp>
        <p:nvSpPr>
          <p:cNvPr id="8" name="Footer Placeholder 7">
            <a:extLst>
              <a:ext uri="{FF2B5EF4-FFF2-40B4-BE49-F238E27FC236}">
                <a16:creationId xmlns:a16="http://schemas.microsoft.com/office/drawing/2014/main" id="{299280CA-653F-4F18-421E-20B948DC71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56BB88-17EF-E597-7ED6-2F1A49107736}"/>
              </a:ext>
            </a:extLst>
          </p:cNvPr>
          <p:cNvSpPr>
            <a:spLocks noGrp="1"/>
          </p:cNvSpPr>
          <p:nvPr>
            <p:ph type="sldNum" sz="quarter" idx="12"/>
          </p:nvPr>
        </p:nvSpPr>
        <p:spPr/>
        <p:txBody>
          <a:bodyPr/>
          <a:lstStyle/>
          <a:p>
            <a:fld id="{0129ED56-7872-F048-A904-816D8C798DD4}" type="slidenum">
              <a:rPr lang="en-US" smtClean="0"/>
              <a:t>‹#›</a:t>
            </a:fld>
            <a:endParaRPr lang="en-US"/>
          </a:p>
        </p:txBody>
      </p:sp>
    </p:spTree>
    <p:extLst>
      <p:ext uri="{BB962C8B-B14F-4D97-AF65-F5344CB8AC3E}">
        <p14:creationId xmlns:p14="http://schemas.microsoft.com/office/powerpoint/2010/main" val="576560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3993-386D-9007-4401-FC2D0645BB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0DD415-8635-068B-818A-8D25EAD08EF5}"/>
              </a:ext>
            </a:extLst>
          </p:cNvPr>
          <p:cNvSpPr>
            <a:spLocks noGrp="1"/>
          </p:cNvSpPr>
          <p:nvPr>
            <p:ph type="dt" sz="half" idx="10"/>
          </p:nvPr>
        </p:nvSpPr>
        <p:spPr/>
        <p:txBody>
          <a:bodyPr/>
          <a:lstStyle/>
          <a:p>
            <a:fld id="{4D6B4CDA-8710-A44E-AF88-FAA98DD1B616}" type="datetime1">
              <a:rPr lang="en-US" smtClean="0"/>
              <a:t>6/26/2024</a:t>
            </a:fld>
            <a:endParaRPr lang="en-US"/>
          </a:p>
        </p:txBody>
      </p:sp>
      <p:sp>
        <p:nvSpPr>
          <p:cNvPr id="4" name="Footer Placeholder 3">
            <a:extLst>
              <a:ext uri="{FF2B5EF4-FFF2-40B4-BE49-F238E27FC236}">
                <a16:creationId xmlns:a16="http://schemas.microsoft.com/office/drawing/2014/main" id="{852FFFC9-75B1-93F3-7EEC-F1B8008A14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C94D38-8EE9-4E5B-BE3E-F9F1EC2E5B1B}"/>
              </a:ext>
            </a:extLst>
          </p:cNvPr>
          <p:cNvSpPr>
            <a:spLocks noGrp="1"/>
          </p:cNvSpPr>
          <p:nvPr>
            <p:ph type="sldNum" sz="quarter" idx="12"/>
          </p:nvPr>
        </p:nvSpPr>
        <p:spPr/>
        <p:txBody>
          <a:bodyPr/>
          <a:lstStyle/>
          <a:p>
            <a:fld id="{0129ED56-7872-F048-A904-816D8C798DD4}" type="slidenum">
              <a:rPr lang="en-US" smtClean="0"/>
              <a:t>‹#›</a:t>
            </a:fld>
            <a:endParaRPr lang="en-US"/>
          </a:p>
        </p:txBody>
      </p:sp>
    </p:spTree>
    <p:extLst>
      <p:ext uri="{BB962C8B-B14F-4D97-AF65-F5344CB8AC3E}">
        <p14:creationId xmlns:p14="http://schemas.microsoft.com/office/powerpoint/2010/main" val="418244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FB897-AA64-9BDA-E71C-B6646B165E09}"/>
              </a:ext>
            </a:extLst>
          </p:cNvPr>
          <p:cNvSpPr>
            <a:spLocks noGrp="1"/>
          </p:cNvSpPr>
          <p:nvPr>
            <p:ph type="dt" sz="half" idx="10"/>
          </p:nvPr>
        </p:nvSpPr>
        <p:spPr/>
        <p:txBody>
          <a:bodyPr/>
          <a:lstStyle/>
          <a:p>
            <a:fld id="{B82448EA-8A9B-1D45-BB56-8C1D8438A3BF}" type="datetime1">
              <a:rPr lang="en-US" smtClean="0"/>
              <a:t>6/26/2024</a:t>
            </a:fld>
            <a:endParaRPr lang="en-US"/>
          </a:p>
        </p:txBody>
      </p:sp>
      <p:sp>
        <p:nvSpPr>
          <p:cNvPr id="3" name="Footer Placeholder 2">
            <a:extLst>
              <a:ext uri="{FF2B5EF4-FFF2-40B4-BE49-F238E27FC236}">
                <a16:creationId xmlns:a16="http://schemas.microsoft.com/office/drawing/2014/main" id="{E68DBC2C-D83E-B791-6A94-CDAAA8C709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C37075-F896-BDA6-4A84-C1F0F3E16D30}"/>
              </a:ext>
            </a:extLst>
          </p:cNvPr>
          <p:cNvSpPr>
            <a:spLocks noGrp="1"/>
          </p:cNvSpPr>
          <p:nvPr>
            <p:ph type="sldNum" sz="quarter" idx="12"/>
          </p:nvPr>
        </p:nvSpPr>
        <p:spPr/>
        <p:txBody>
          <a:bodyPr/>
          <a:lstStyle/>
          <a:p>
            <a:fld id="{0129ED56-7872-F048-A904-816D8C798DD4}" type="slidenum">
              <a:rPr lang="en-US" smtClean="0"/>
              <a:t>‹#›</a:t>
            </a:fld>
            <a:endParaRPr lang="en-US"/>
          </a:p>
        </p:txBody>
      </p:sp>
    </p:spTree>
    <p:extLst>
      <p:ext uri="{BB962C8B-B14F-4D97-AF65-F5344CB8AC3E}">
        <p14:creationId xmlns:p14="http://schemas.microsoft.com/office/powerpoint/2010/main" val="3215595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135F5-9998-8141-BD3E-37F9DF471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B968CE-E35F-4247-B11F-B87DECDB8D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5E265-BDEC-A44C-B9D9-4F4C47173BF2}"/>
              </a:ext>
            </a:extLst>
          </p:cNvPr>
          <p:cNvSpPr>
            <a:spLocks noGrp="1"/>
          </p:cNvSpPr>
          <p:nvPr>
            <p:ph type="dt" sz="half" idx="10"/>
          </p:nvPr>
        </p:nvSpPr>
        <p:spPr/>
        <p:txBody>
          <a:bodyPr/>
          <a:lstStyle/>
          <a:p>
            <a:fld id="{ACDCBE5B-9843-1341-ABC1-4E01F831EF30}" type="datetimeFigureOut">
              <a:rPr lang="en-US" smtClean="0"/>
              <a:t>6/26/2024</a:t>
            </a:fld>
            <a:endParaRPr lang="en-US"/>
          </a:p>
        </p:txBody>
      </p:sp>
      <p:sp>
        <p:nvSpPr>
          <p:cNvPr id="5" name="Footer Placeholder 4">
            <a:extLst>
              <a:ext uri="{FF2B5EF4-FFF2-40B4-BE49-F238E27FC236}">
                <a16:creationId xmlns:a16="http://schemas.microsoft.com/office/drawing/2014/main" id="{56F134D0-1C42-764E-A5F2-F95A05EA4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C3E25-A8D2-E748-B3FB-8ADAFFABCBF1}"/>
              </a:ext>
            </a:extLst>
          </p:cNvPr>
          <p:cNvSpPr>
            <a:spLocks noGrp="1"/>
          </p:cNvSpPr>
          <p:nvPr>
            <p:ph type="sldNum" sz="quarter" idx="12"/>
          </p:nvPr>
        </p:nvSpPr>
        <p:spPr/>
        <p:txBody>
          <a:bodyPr/>
          <a:lstStyle/>
          <a:p>
            <a:fld id="{8BB77889-014D-A44F-B8C2-53658B17F22E}" type="slidenum">
              <a:rPr lang="en-US" smtClean="0"/>
              <a:t>‹#›</a:t>
            </a:fld>
            <a:endParaRPr lang="en-US"/>
          </a:p>
        </p:txBody>
      </p:sp>
    </p:spTree>
    <p:extLst>
      <p:ext uri="{BB962C8B-B14F-4D97-AF65-F5344CB8AC3E}">
        <p14:creationId xmlns:p14="http://schemas.microsoft.com/office/powerpoint/2010/main" val="4250661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C92AE-49B9-7645-46F6-063138678F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273B8F-E8BA-3F46-D8A1-6FD1E2103B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EF3FE5-7276-686A-BA55-663D1A8D9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751D45-1FD6-4082-83BD-3EFCCD8BE09F}"/>
              </a:ext>
            </a:extLst>
          </p:cNvPr>
          <p:cNvSpPr>
            <a:spLocks noGrp="1"/>
          </p:cNvSpPr>
          <p:nvPr>
            <p:ph type="dt" sz="half" idx="10"/>
          </p:nvPr>
        </p:nvSpPr>
        <p:spPr/>
        <p:txBody>
          <a:bodyPr/>
          <a:lstStyle/>
          <a:p>
            <a:fld id="{642752B6-1873-A845-A69D-EADA6C4D2E34}" type="datetime1">
              <a:rPr lang="en-US" smtClean="0"/>
              <a:t>6/26/2024</a:t>
            </a:fld>
            <a:endParaRPr lang="en-US"/>
          </a:p>
        </p:txBody>
      </p:sp>
      <p:sp>
        <p:nvSpPr>
          <p:cNvPr id="6" name="Footer Placeholder 5">
            <a:extLst>
              <a:ext uri="{FF2B5EF4-FFF2-40B4-BE49-F238E27FC236}">
                <a16:creationId xmlns:a16="http://schemas.microsoft.com/office/drawing/2014/main" id="{4A632763-A8B4-2820-4AF9-A46E0AA9C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E872DE-55C8-A980-9CF6-D447F7176F55}"/>
              </a:ext>
            </a:extLst>
          </p:cNvPr>
          <p:cNvSpPr>
            <a:spLocks noGrp="1"/>
          </p:cNvSpPr>
          <p:nvPr>
            <p:ph type="sldNum" sz="quarter" idx="12"/>
          </p:nvPr>
        </p:nvSpPr>
        <p:spPr/>
        <p:txBody>
          <a:bodyPr/>
          <a:lstStyle/>
          <a:p>
            <a:fld id="{0129ED56-7872-F048-A904-816D8C798DD4}" type="slidenum">
              <a:rPr lang="en-US" smtClean="0"/>
              <a:t>‹#›</a:t>
            </a:fld>
            <a:endParaRPr lang="en-US"/>
          </a:p>
        </p:txBody>
      </p:sp>
    </p:spTree>
    <p:extLst>
      <p:ext uri="{BB962C8B-B14F-4D97-AF65-F5344CB8AC3E}">
        <p14:creationId xmlns:p14="http://schemas.microsoft.com/office/powerpoint/2010/main" val="1786391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F6D0-37F5-38FF-9AFA-5FE8B6360D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348B75-D4A1-232C-287A-474E55C3AA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B1A7D5-15C0-A097-2DB7-DF35123DD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516E11-30A5-B694-7CB1-8424F38AEA68}"/>
              </a:ext>
            </a:extLst>
          </p:cNvPr>
          <p:cNvSpPr>
            <a:spLocks noGrp="1"/>
          </p:cNvSpPr>
          <p:nvPr>
            <p:ph type="dt" sz="half" idx="10"/>
          </p:nvPr>
        </p:nvSpPr>
        <p:spPr/>
        <p:txBody>
          <a:bodyPr/>
          <a:lstStyle/>
          <a:p>
            <a:fld id="{03B8F0FD-303A-704E-AB79-61C4E797D803}" type="datetime1">
              <a:rPr lang="en-US" smtClean="0"/>
              <a:t>6/26/2024</a:t>
            </a:fld>
            <a:endParaRPr lang="en-US"/>
          </a:p>
        </p:txBody>
      </p:sp>
      <p:sp>
        <p:nvSpPr>
          <p:cNvPr id="6" name="Footer Placeholder 5">
            <a:extLst>
              <a:ext uri="{FF2B5EF4-FFF2-40B4-BE49-F238E27FC236}">
                <a16:creationId xmlns:a16="http://schemas.microsoft.com/office/drawing/2014/main" id="{383DC12F-C81E-1EEE-5240-A13FE08DB3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CBC7C-D9C0-6140-11FB-EC8C0268A794}"/>
              </a:ext>
            </a:extLst>
          </p:cNvPr>
          <p:cNvSpPr>
            <a:spLocks noGrp="1"/>
          </p:cNvSpPr>
          <p:nvPr>
            <p:ph type="sldNum" sz="quarter" idx="12"/>
          </p:nvPr>
        </p:nvSpPr>
        <p:spPr/>
        <p:txBody>
          <a:bodyPr/>
          <a:lstStyle/>
          <a:p>
            <a:fld id="{0129ED56-7872-F048-A904-816D8C798DD4}" type="slidenum">
              <a:rPr lang="en-US" smtClean="0"/>
              <a:t>‹#›</a:t>
            </a:fld>
            <a:endParaRPr lang="en-US"/>
          </a:p>
        </p:txBody>
      </p:sp>
    </p:spTree>
    <p:extLst>
      <p:ext uri="{BB962C8B-B14F-4D97-AF65-F5344CB8AC3E}">
        <p14:creationId xmlns:p14="http://schemas.microsoft.com/office/powerpoint/2010/main" val="2417223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656F-D6BB-C82A-1DDC-93D4CDA0A3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C9FF07-4F45-71B6-C524-E6BA31D989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29C6B-5124-1D38-0F39-A91C42C865F0}"/>
              </a:ext>
            </a:extLst>
          </p:cNvPr>
          <p:cNvSpPr>
            <a:spLocks noGrp="1"/>
          </p:cNvSpPr>
          <p:nvPr>
            <p:ph type="dt" sz="half" idx="10"/>
          </p:nvPr>
        </p:nvSpPr>
        <p:spPr/>
        <p:txBody>
          <a:bodyPr/>
          <a:lstStyle/>
          <a:p>
            <a:fld id="{C22B8B94-EEAD-A946-9B8B-0EC0A5F1D76F}" type="datetime1">
              <a:rPr lang="en-US" smtClean="0"/>
              <a:t>6/26/2024</a:t>
            </a:fld>
            <a:endParaRPr lang="en-US"/>
          </a:p>
        </p:txBody>
      </p:sp>
      <p:sp>
        <p:nvSpPr>
          <p:cNvPr id="5" name="Footer Placeholder 4">
            <a:extLst>
              <a:ext uri="{FF2B5EF4-FFF2-40B4-BE49-F238E27FC236}">
                <a16:creationId xmlns:a16="http://schemas.microsoft.com/office/drawing/2014/main" id="{46818AC9-4619-10F1-C2A7-B1FDCEC7F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094D6-489E-B088-9AB5-D4F4E12F7599}"/>
              </a:ext>
            </a:extLst>
          </p:cNvPr>
          <p:cNvSpPr>
            <a:spLocks noGrp="1"/>
          </p:cNvSpPr>
          <p:nvPr>
            <p:ph type="sldNum" sz="quarter" idx="12"/>
          </p:nvPr>
        </p:nvSpPr>
        <p:spPr/>
        <p:txBody>
          <a:bodyPr/>
          <a:lstStyle/>
          <a:p>
            <a:fld id="{0129ED56-7872-F048-A904-816D8C798DD4}" type="slidenum">
              <a:rPr lang="en-US" smtClean="0"/>
              <a:t>‹#›</a:t>
            </a:fld>
            <a:endParaRPr lang="en-US"/>
          </a:p>
        </p:txBody>
      </p:sp>
    </p:spTree>
    <p:extLst>
      <p:ext uri="{BB962C8B-B14F-4D97-AF65-F5344CB8AC3E}">
        <p14:creationId xmlns:p14="http://schemas.microsoft.com/office/powerpoint/2010/main" val="4238286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4729D8-AF83-9F96-82B3-C3A2C1FB8B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7AC076-0117-3592-2D64-AA26A91C73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B0909-C5A9-B52E-8BB3-842365FD6028}"/>
              </a:ext>
            </a:extLst>
          </p:cNvPr>
          <p:cNvSpPr>
            <a:spLocks noGrp="1"/>
          </p:cNvSpPr>
          <p:nvPr>
            <p:ph type="dt" sz="half" idx="10"/>
          </p:nvPr>
        </p:nvSpPr>
        <p:spPr/>
        <p:txBody>
          <a:bodyPr/>
          <a:lstStyle/>
          <a:p>
            <a:fld id="{D1D46341-A6D4-3543-8AB7-8EB69EF60225}" type="datetime1">
              <a:rPr lang="en-US" smtClean="0"/>
              <a:t>6/26/2024</a:t>
            </a:fld>
            <a:endParaRPr lang="en-US"/>
          </a:p>
        </p:txBody>
      </p:sp>
      <p:sp>
        <p:nvSpPr>
          <p:cNvPr id="5" name="Footer Placeholder 4">
            <a:extLst>
              <a:ext uri="{FF2B5EF4-FFF2-40B4-BE49-F238E27FC236}">
                <a16:creationId xmlns:a16="http://schemas.microsoft.com/office/drawing/2014/main" id="{4AC2DD0B-502F-AF1B-7D20-94D2BD4E6E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07EE5-55A7-148F-78BA-67B01E6238FA}"/>
              </a:ext>
            </a:extLst>
          </p:cNvPr>
          <p:cNvSpPr>
            <a:spLocks noGrp="1"/>
          </p:cNvSpPr>
          <p:nvPr>
            <p:ph type="sldNum" sz="quarter" idx="12"/>
          </p:nvPr>
        </p:nvSpPr>
        <p:spPr/>
        <p:txBody>
          <a:bodyPr/>
          <a:lstStyle/>
          <a:p>
            <a:fld id="{0129ED56-7872-F048-A904-816D8C798DD4}" type="slidenum">
              <a:rPr lang="en-US" smtClean="0"/>
              <a:t>‹#›</a:t>
            </a:fld>
            <a:endParaRPr lang="en-US"/>
          </a:p>
        </p:txBody>
      </p:sp>
    </p:spTree>
    <p:extLst>
      <p:ext uri="{BB962C8B-B14F-4D97-AF65-F5344CB8AC3E}">
        <p14:creationId xmlns:p14="http://schemas.microsoft.com/office/powerpoint/2010/main" val="1433645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08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E0796-E610-A244-A9D1-1EDB97EF60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1E26AF-F49F-854D-A34C-F48B9FF8AB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2C707E-55F3-1D45-9D45-D70F896667CB}"/>
              </a:ext>
            </a:extLst>
          </p:cNvPr>
          <p:cNvSpPr>
            <a:spLocks noGrp="1"/>
          </p:cNvSpPr>
          <p:nvPr>
            <p:ph type="dt" sz="half" idx="10"/>
          </p:nvPr>
        </p:nvSpPr>
        <p:spPr/>
        <p:txBody>
          <a:bodyPr/>
          <a:lstStyle/>
          <a:p>
            <a:fld id="{ACDCBE5B-9843-1341-ABC1-4E01F831EF30}" type="datetimeFigureOut">
              <a:rPr lang="en-US" smtClean="0"/>
              <a:t>6/26/2024</a:t>
            </a:fld>
            <a:endParaRPr lang="en-US"/>
          </a:p>
        </p:txBody>
      </p:sp>
      <p:sp>
        <p:nvSpPr>
          <p:cNvPr id="5" name="Footer Placeholder 4">
            <a:extLst>
              <a:ext uri="{FF2B5EF4-FFF2-40B4-BE49-F238E27FC236}">
                <a16:creationId xmlns:a16="http://schemas.microsoft.com/office/drawing/2014/main" id="{CDC91737-6089-3A45-B3E0-1B22D43E1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E130B-3494-5B4E-86E0-8CC4787BAAD2}"/>
              </a:ext>
            </a:extLst>
          </p:cNvPr>
          <p:cNvSpPr>
            <a:spLocks noGrp="1"/>
          </p:cNvSpPr>
          <p:nvPr>
            <p:ph type="sldNum" sz="quarter" idx="12"/>
          </p:nvPr>
        </p:nvSpPr>
        <p:spPr/>
        <p:txBody>
          <a:bodyPr/>
          <a:lstStyle/>
          <a:p>
            <a:fld id="{8BB77889-014D-A44F-B8C2-53658B17F22E}" type="slidenum">
              <a:rPr lang="en-US" smtClean="0"/>
              <a:t>‹#›</a:t>
            </a:fld>
            <a:endParaRPr lang="en-US"/>
          </a:p>
        </p:txBody>
      </p:sp>
    </p:spTree>
    <p:extLst>
      <p:ext uri="{BB962C8B-B14F-4D97-AF65-F5344CB8AC3E}">
        <p14:creationId xmlns:p14="http://schemas.microsoft.com/office/powerpoint/2010/main" val="296600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91FA-5F01-7544-91B5-4D5BAF95E5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724660-9F81-0940-88F0-D853F6DEB7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19AAD8-0CF0-F642-9BC9-659C62060C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09AA04-CFCC-F444-A25F-8F3E6982BA39}"/>
              </a:ext>
            </a:extLst>
          </p:cNvPr>
          <p:cNvSpPr>
            <a:spLocks noGrp="1"/>
          </p:cNvSpPr>
          <p:nvPr>
            <p:ph type="dt" sz="half" idx="10"/>
          </p:nvPr>
        </p:nvSpPr>
        <p:spPr/>
        <p:txBody>
          <a:bodyPr/>
          <a:lstStyle/>
          <a:p>
            <a:fld id="{ACDCBE5B-9843-1341-ABC1-4E01F831EF30}" type="datetimeFigureOut">
              <a:rPr lang="en-US" smtClean="0"/>
              <a:t>6/26/2024</a:t>
            </a:fld>
            <a:endParaRPr lang="en-US"/>
          </a:p>
        </p:txBody>
      </p:sp>
      <p:sp>
        <p:nvSpPr>
          <p:cNvPr id="6" name="Footer Placeholder 5">
            <a:extLst>
              <a:ext uri="{FF2B5EF4-FFF2-40B4-BE49-F238E27FC236}">
                <a16:creationId xmlns:a16="http://schemas.microsoft.com/office/drawing/2014/main" id="{D9A6828D-502B-7347-A928-87C87D965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EA79E-E61E-2A41-BD55-83A95D552E11}"/>
              </a:ext>
            </a:extLst>
          </p:cNvPr>
          <p:cNvSpPr>
            <a:spLocks noGrp="1"/>
          </p:cNvSpPr>
          <p:nvPr>
            <p:ph type="sldNum" sz="quarter" idx="12"/>
          </p:nvPr>
        </p:nvSpPr>
        <p:spPr/>
        <p:txBody>
          <a:bodyPr/>
          <a:lstStyle/>
          <a:p>
            <a:fld id="{8BB77889-014D-A44F-B8C2-53658B17F22E}" type="slidenum">
              <a:rPr lang="en-US" smtClean="0"/>
              <a:t>‹#›</a:t>
            </a:fld>
            <a:endParaRPr lang="en-US"/>
          </a:p>
        </p:txBody>
      </p:sp>
    </p:spTree>
    <p:extLst>
      <p:ext uri="{BB962C8B-B14F-4D97-AF65-F5344CB8AC3E}">
        <p14:creationId xmlns:p14="http://schemas.microsoft.com/office/powerpoint/2010/main" val="196433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639EA-294C-174C-A9C9-BCFD2F1855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D845C4-F16B-D844-96C7-E6F971DF38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F31BC5-ACF6-1248-95F2-79BB964C0F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BE855-28C5-4F4A-A66F-6005DC6AC7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4A61B8-9CF1-1A47-B320-A077C7456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9C996D-55D3-9740-BE69-1789C9F16590}"/>
              </a:ext>
            </a:extLst>
          </p:cNvPr>
          <p:cNvSpPr>
            <a:spLocks noGrp="1"/>
          </p:cNvSpPr>
          <p:nvPr>
            <p:ph type="dt" sz="half" idx="10"/>
          </p:nvPr>
        </p:nvSpPr>
        <p:spPr/>
        <p:txBody>
          <a:bodyPr/>
          <a:lstStyle/>
          <a:p>
            <a:fld id="{ACDCBE5B-9843-1341-ABC1-4E01F831EF30}" type="datetimeFigureOut">
              <a:rPr lang="en-US" smtClean="0"/>
              <a:t>6/26/2024</a:t>
            </a:fld>
            <a:endParaRPr lang="en-US"/>
          </a:p>
        </p:txBody>
      </p:sp>
      <p:sp>
        <p:nvSpPr>
          <p:cNvPr id="8" name="Footer Placeholder 7">
            <a:extLst>
              <a:ext uri="{FF2B5EF4-FFF2-40B4-BE49-F238E27FC236}">
                <a16:creationId xmlns:a16="http://schemas.microsoft.com/office/drawing/2014/main" id="{DA4BD985-350C-E641-9FBF-4DBDB1A666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B19FF6-8762-D240-8580-116F50494FB4}"/>
              </a:ext>
            </a:extLst>
          </p:cNvPr>
          <p:cNvSpPr>
            <a:spLocks noGrp="1"/>
          </p:cNvSpPr>
          <p:nvPr>
            <p:ph type="sldNum" sz="quarter" idx="12"/>
          </p:nvPr>
        </p:nvSpPr>
        <p:spPr/>
        <p:txBody>
          <a:bodyPr/>
          <a:lstStyle/>
          <a:p>
            <a:fld id="{8BB77889-014D-A44F-B8C2-53658B17F22E}" type="slidenum">
              <a:rPr lang="en-US" smtClean="0"/>
              <a:t>‹#›</a:t>
            </a:fld>
            <a:endParaRPr lang="en-US"/>
          </a:p>
        </p:txBody>
      </p:sp>
    </p:spTree>
    <p:extLst>
      <p:ext uri="{BB962C8B-B14F-4D97-AF65-F5344CB8AC3E}">
        <p14:creationId xmlns:p14="http://schemas.microsoft.com/office/powerpoint/2010/main" val="2875454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4B0E-C128-C04D-AC06-8696F05D18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89C8F8-D6A4-2843-A317-7593C9A4F58D}"/>
              </a:ext>
            </a:extLst>
          </p:cNvPr>
          <p:cNvSpPr>
            <a:spLocks noGrp="1"/>
          </p:cNvSpPr>
          <p:nvPr>
            <p:ph type="dt" sz="half" idx="10"/>
          </p:nvPr>
        </p:nvSpPr>
        <p:spPr/>
        <p:txBody>
          <a:bodyPr/>
          <a:lstStyle/>
          <a:p>
            <a:fld id="{ACDCBE5B-9843-1341-ABC1-4E01F831EF30}" type="datetimeFigureOut">
              <a:rPr lang="en-US" smtClean="0"/>
              <a:t>6/26/2024</a:t>
            </a:fld>
            <a:endParaRPr lang="en-US"/>
          </a:p>
        </p:txBody>
      </p:sp>
      <p:sp>
        <p:nvSpPr>
          <p:cNvPr id="4" name="Footer Placeholder 3">
            <a:extLst>
              <a:ext uri="{FF2B5EF4-FFF2-40B4-BE49-F238E27FC236}">
                <a16:creationId xmlns:a16="http://schemas.microsoft.com/office/drawing/2014/main" id="{1C2B74C3-C282-934D-899D-8EBCB0A610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FB344F-0B62-EC4C-B483-367CA07CB9A8}"/>
              </a:ext>
            </a:extLst>
          </p:cNvPr>
          <p:cNvSpPr>
            <a:spLocks noGrp="1"/>
          </p:cNvSpPr>
          <p:nvPr>
            <p:ph type="sldNum" sz="quarter" idx="12"/>
          </p:nvPr>
        </p:nvSpPr>
        <p:spPr/>
        <p:txBody>
          <a:bodyPr/>
          <a:lstStyle/>
          <a:p>
            <a:fld id="{8BB77889-014D-A44F-B8C2-53658B17F22E}" type="slidenum">
              <a:rPr lang="en-US" smtClean="0"/>
              <a:t>‹#›</a:t>
            </a:fld>
            <a:endParaRPr lang="en-US"/>
          </a:p>
        </p:txBody>
      </p:sp>
    </p:spTree>
    <p:extLst>
      <p:ext uri="{BB962C8B-B14F-4D97-AF65-F5344CB8AC3E}">
        <p14:creationId xmlns:p14="http://schemas.microsoft.com/office/powerpoint/2010/main" val="729655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E22DF7-826E-1C45-B189-C1FB0CEC1D1A}"/>
              </a:ext>
            </a:extLst>
          </p:cNvPr>
          <p:cNvSpPr>
            <a:spLocks noGrp="1"/>
          </p:cNvSpPr>
          <p:nvPr>
            <p:ph type="dt" sz="half" idx="10"/>
          </p:nvPr>
        </p:nvSpPr>
        <p:spPr/>
        <p:txBody>
          <a:bodyPr/>
          <a:lstStyle/>
          <a:p>
            <a:fld id="{ACDCBE5B-9843-1341-ABC1-4E01F831EF30}" type="datetimeFigureOut">
              <a:rPr lang="en-US" smtClean="0"/>
              <a:t>6/26/2024</a:t>
            </a:fld>
            <a:endParaRPr lang="en-US"/>
          </a:p>
        </p:txBody>
      </p:sp>
      <p:sp>
        <p:nvSpPr>
          <p:cNvPr id="3" name="Footer Placeholder 2">
            <a:extLst>
              <a:ext uri="{FF2B5EF4-FFF2-40B4-BE49-F238E27FC236}">
                <a16:creationId xmlns:a16="http://schemas.microsoft.com/office/drawing/2014/main" id="{891AE151-8CF2-D447-8982-EF59DD6FC8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5E4CE-6047-7945-9F28-10ADE62F4FC5}"/>
              </a:ext>
            </a:extLst>
          </p:cNvPr>
          <p:cNvSpPr>
            <a:spLocks noGrp="1"/>
          </p:cNvSpPr>
          <p:nvPr>
            <p:ph type="sldNum" sz="quarter" idx="12"/>
          </p:nvPr>
        </p:nvSpPr>
        <p:spPr/>
        <p:txBody>
          <a:bodyPr/>
          <a:lstStyle/>
          <a:p>
            <a:fld id="{8BB77889-014D-A44F-B8C2-53658B17F22E}" type="slidenum">
              <a:rPr lang="en-US" smtClean="0"/>
              <a:t>‹#›</a:t>
            </a:fld>
            <a:endParaRPr lang="en-US"/>
          </a:p>
        </p:txBody>
      </p:sp>
    </p:spTree>
    <p:extLst>
      <p:ext uri="{BB962C8B-B14F-4D97-AF65-F5344CB8AC3E}">
        <p14:creationId xmlns:p14="http://schemas.microsoft.com/office/powerpoint/2010/main" val="36084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E2542-BFE1-394E-9A1A-9F0EFABD19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43AFF7-EE07-4C4B-85A1-D313053F7A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1AF20F-7A3D-0E49-99A4-14D8432B1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A0AFC9-89D9-B24B-90A3-3659D437EDE7}"/>
              </a:ext>
            </a:extLst>
          </p:cNvPr>
          <p:cNvSpPr>
            <a:spLocks noGrp="1"/>
          </p:cNvSpPr>
          <p:nvPr>
            <p:ph type="dt" sz="half" idx="10"/>
          </p:nvPr>
        </p:nvSpPr>
        <p:spPr/>
        <p:txBody>
          <a:bodyPr/>
          <a:lstStyle/>
          <a:p>
            <a:fld id="{ACDCBE5B-9843-1341-ABC1-4E01F831EF30}" type="datetimeFigureOut">
              <a:rPr lang="en-US" smtClean="0"/>
              <a:t>6/26/2024</a:t>
            </a:fld>
            <a:endParaRPr lang="en-US"/>
          </a:p>
        </p:txBody>
      </p:sp>
      <p:sp>
        <p:nvSpPr>
          <p:cNvPr id="6" name="Footer Placeholder 5">
            <a:extLst>
              <a:ext uri="{FF2B5EF4-FFF2-40B4-BE49-F238E27FC236}">
                <a16:creationId xmlns:a16="http://schemas.microsoft.com/office/drawing/2014/main" id="{C4A79760-5EEB-8A46-AEB0-F840530377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EB833-103E-6E44-8751-82A4FF2D267F}"/>
              </a:ext>
            </a:extLst>
          </p:cNvPr>
          <p:cNvSpPr>
            <a:spLocks noGrp="1"/>
          </p:cNvSpPr>
          <p:nvPr>
            <p:ph type="sldNum" sz="quarter" idx="12"/>
          </p:nvPr>
        </p:nvSpPr>
        <p:spPr/>
        <p:txBody>
          <a:bodyPr/>
          <a:lstStyle/>
          <a:p>
            <a:fld id="{8BB77889-014D-A44F-B8C2-53658B17F22E}" type="slidenum">
              <a:rPr lang="en-US" smtClean="0"/>
              <a:t>‹#›</a:t>
            </a:fld>
            <a:endParaRPr lang="en-US"/>
          </a:p>
        </p:txBody>
      </p:sp>
    </p:spTree>
    <p:extLst>
      <p:ext uri="{BB962C8B-B14F-4D97-AF65-F5344CB8AC3E}">
        <p14:creationId xmlns:p14="http://schemas.microsoft.com/office/powerpoint/2010/main" val="206768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9536-CC53-F14F-92DD-FCA1253A19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4A80FB-27BA-4241-962A-B7344BB46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C0D171-329A-E94E-91C1-F5AAEC2A1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7297E-BE73-B946-AA35-71B3DC67A725}"/>
              </a:ext>
            </a:extLst>
          </p:cNvPr>
          <p:cNvSpPr>
            <a:spLocks noGrp="1"/>
          </p:cNvSpPr>
          <p:nvPr>
            <p:ph type="dt" sz="half" idx="10"/>
          </p:nvPr>
        </p:nvSpPr>
        <p:spPr/>
        <p:txBody>
          <a:bodyPr/>
          <a:lstStyle/>
          <a:p>
            <a:fld id="{ACDCBE5B-9843-1341-ABC1-4E01F831EF30}" type="datetimeFigureOut">
              <a:rPr lang="en-US" smtClean="0"/>
              <a:t>6/26/2024</a:t>
            </a:fld>
            <a:endParaRPr lang="en-US"/>
          </a:p>
        </p:txBody>
      </p:sp>
      <p:sp>
        <p:nvSpPr>
          <p:cNvPr id="6" name="Footer Placeholder 5">
            <a:extLst>
              <a:ext uri="{FF2B5EF4-FFF2-40B4-BE49-F238E27FC236}">
                <a16:creationId xmlns:a16="http://schemas.microsoft.com/office/drawing/2014/main" id="{28686F69-AD9B-A943-9D6B-66CEA64ACB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99B42D-020F-FF42-B19B-FF3D3CB69446}"/>
              </a:ext>
            </a:extLst>
          </p:cNvPr>
          <p:cNvSpPr>
            <a:spLocks noGrp="1"/>
          </p:cNvSpPr>
          <p:nvPr>
            <p:ph type="sldNum" sz="quarter" idx="12"/>
          </p:nvPr>
        </p:nvSpPr>
        <p:spPr/>
        <p:txBody>
          <a:bodyPr/>
          <a:lstStyle/>
          <a:p>
            <a:fld id="{8BB77889-014D-A44F-B8C2-53658B17F22E}" type="slidenum">
              <a:rPr lang="en-US" smtClean="0"/>
              <a:t>‹#›</a:t>
            </a:fld>
            <a:endParaRPr lang="en-US"/>
          </a:p>
        </p:txBody>
      </p:sp>
    </p:spTree>
    <p:extLst>
      <p:ext uri="{BB962C8B-B14F-4D97-AF65-F5344CB8AC3E}">
        <p14:creationId xmlns:p14="http://schemas.microsoft.com/office/powerpoint/2010/main" val="3233496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E424D4-DBED-2E48-8048-13E42FA83D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3FD848-BA6A-644C-BD9B-0C9F900FCA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C88E7-51DF-4A47-BB65-1ECC0D50CB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CBE5B-9843-1341-ABC1-4E01F831EF30}" type="datetimeFigureOut">
              <a:rPr lang="en-US" smtClean="0"/>
              <a:t>6/26/2024</a:t>
            </a:fld>
            <a:endParaRPr lang="en-US"/>
          </a:p>
        </p:txBody>
      </p:sp>
      <p:sp>
        <p:nvSpPr>
          <p:cNvPr id="5" name="Footer Placeholder 4">
            <a:extLst>
              <a:ext uri="{FF2B5EF4-FFF2-40B4-BE49-F238E27FC236}">
                <a16:creationId xmlns:a16="http://schemas.microsoft.com/office/drawing/2014/main" id="{5AF91942-5C44-884F-B79A-3A29FD0893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2D14EE-001B-6747-9094-AEE86563E5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B77889-014D-A44F-B8C2-53658B17F22E}" type="slidenum">
              <a:rPr lang="en-US" smtClean="0"/>
              <a:t>‹#›</a:t>
            </a:fld>
            <a:endParaRPr lang="en-US"/>
          </a:p>
        </p:txBody>
      </p:sp>
    </p:spTree>
    <p:extLst>
      <p:ext uri="{BB962C8B-B14F-4D97-AF65-F5344CB8AC3E}">
        <p14:creationId xmlns:p14="http://schemas.microsoft.com/office/powerpoint/2010/main" val="1055635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D32BB8-02AD-BF79-5FB2-B6A860B35E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E08DAD-2408-79DD-072C-14F69CED42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D0CF6-8773-A000-DD7D-5ED30BFF88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C843E0-666D-224E-A0C9-9B5DFDB54ECE}" type="datetime1">
              <a:rPr lang="en-US" smtClean="0"/>
              <a:t>6/26/2024</a:t>
            </a:fld>
            <a:endParaRPr lang="en-US"/>
          </a:p>
        </p:txBody>
      </p:sp>
      <p:sp>
        <p:nvSpPr>
          <p:cNvPr id="5" name="Footer Placeholder 4">
            <a:extLst>
              <a:ext uri="{FF2B5EF4-FFF2-40B4-BE49-F238E27FC236}">
                <a16:creationId xmlns:a16="http://schemas.microsoft.com/office/drawing/2014/main" id="{3B110CBE-46F6-C48B-A5BE-948CAA100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5411E3-B098-05B9-9C26-2C4EED27B2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29ED56-7872-F048-A904-816D8C798DD4}" type="slidenum">
              <a:rPr lang="en-US" smtClean="0"/>
              <a:t>‹#›</a:t>
            </a:fld>
            <a:endParaRPr lang="en-US"/>
          </a:p>
        </p:txBody>
      </p:sp>
    </p:spTree>
    <p:extLst>
      <p:ext uri="{BB962C8B-B14F-4D97-AF65-F5344CB8AC3E}">
        <p14:creationId xmlns:p14="http://schemas.microsoft.com/office/powerpoint/2010/main" val="39826587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scholar.princeton.edu/mauzerall"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chart" Target="../charts/char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A086-5171-9E42-9923-04E4F4FA9F0B}"/>
              </a:ext>
            </a:extLst>
          </p:cNvPr>
          <p:cNvSpPr>
            <a:spLocks noGrp="1"/>
          </p:cNvSpPr>
          <p:nvPr>
            <p:ph type="ctrTitle"/>
          </p:nvPr>
        </p:nvSpPr>
        <p:spPr>
          <a:xfrm>
            <a:off x="1524000" y="2713683"/>
            <a:ext cx="9144000" cy="1323603"/>
          </a:xfrm>
        </p:spPr>
        <p:txBody>
          <a:bodyPr>
            <a:normAutofit/>
          </a:bodyPr>
          <a:lstStyle/>
          <a:p>
            <a:r>
              <a:rPr lang="en-US" sz="4000" b="1" dirty="0" err="1">
                <a:latin typeface="+mn-lt"/>
              </a:rPr>
              <a:t>中国清洁能源转型的协同效益</a:t>
            </a:r>
            <a:endParaRPr lang="en-US" sz="4000" b="1" dirty="0">
              <a:latin typeface="+mn-lt"/>
            </a:endParaRPr>
          </a:p>
        </p:txBody>
      </p:sp>
      <p:sp>
        <p:nvSpPr>
          <p:cNvPr id="3" name="Subtitle 2">
            <a:extLst>
              <a:ext uri="{FF2B5EF4-FFF2-40B4-BE49-F238E27FC236}">
                <a16:creationId xmlns:a16="http://schemas.microsoft.com/office/drawing/2014/main" id="{0999EE46-92E1-4747-8E3B-C8B5DFC7F090}"/>
              </a:ext>
            </a:extLst>
          </p:cNvPr>
          <p:cNvSpPr>
            <a:spLocks noGrp="1"/>
          </p:cNvSpPr>
          <p:nvPr>
            <p:ph type="subTitle" idx="1"/>
          </p:nvPr>
        </p:nvSpPr>
        <p:spPr>
          <a:xfrm>
            <a:off x="1524000" y="6024991"/>
            <a:ext cx="9144000" cy="910971"/>
          </a:xfrm>
        </p:spPr>
        <p:txBody>
          <a:bodyPr>
            <a:normAutofit fontScale="92500" lnSpcReduction="10000"/>
          </a:bodyPr>
          <a:lstStyle/>
          <a:p>
            <a:pPr>
              <a:lnSpc>
                <a:spcPct val="100000"/>
              </a:lnSpc>
              <a:spcBef>
                <a:spcPts val="0"/>
              </a:spcBef>
            </a:pPr>
            <a:r>
              <a:rPr lang="en-US" sz="2000" b="1" dirty="0"/>
              <a:t>Nature Conference – Air Pollution and Climate Change</a:t>
            </a:r>
          </a:p>
          <a:p>
            <a:pPr>
              <a:lnSpc>
                <a:spcPct val="100000"/>
              </a:lnSpc>
              <a:spcBef>
                <a:spcPts val="0"/>
              </a:spcBef>
            </a:pPr>
            <a:r>
              <a:rPr lang="en-US" sz="2000" b="1" dirty="0"/>
              <a:t>Beijing, China</a:t>
            </a:r>
          </a:p>
          <a:p>
            <a:pPr>
              <a:lnSpc>
                <a:spcPct val="100000"/>
              </a:lnSpc>
              <a:spcBef>
                <a:spcPts val="0"/>
              </a:spcBef>
            </a:pPr>
            <a:r>
              <a:rPr lang="en-US" sz="2000" b="1" dirty="0"/>
              <a:t>May 23, 2024</a:t>
            </a:r>
          </a:p>
        </p:txBody>
      </p:sp>
      <p:pic>
        <p:nvPicPr>
          <p:cNvPr id="4" name="Picture 3">
            <a:extLst>
              <a:ext uri="{FF2B5EF4-FFF2-40B4-BE49-F238E27FC236}">
                <a16:creationId xmlns:a16="http://schemas.microsoft.com/office/drawing/2014/main" id="{92B813F3-D276-AC41-8738-AC0BD732E633}"/>
              </a:ext>
            </a:extLst>
          </p:cNvPr>
          <p:cNvPicPr>
            <a:picLocks noChangeAspect="1"/>
          </p:cNvPicPr>
          <p:nvPr/>
        </p:nvPicPr>
        <p:blipFill>
          <a:blip r:embed="rId2"/>
          <a:stretch>
            <a:fillRect/>
          </a:stretch>
        </p:blipFill>
        <p:spPr>
          <a:xfrm>
            <a:off x="0" y="5054403"/>
            <a:ext cx="3350054" cy="1102441"/>
          </a:xfrm>
          <a:prstGeom prst="rect">
            <a:avLst/>
          </a:prstGeom>
        </p:spPr>
      </p:pic>
      <p:pic>
        <p:nvPicPr>
          <p:cNvPr id="5" name="Picture 4">
            <a:extLst>
              <a:ext uri="{FF2B5EF4-FFF2-40B4-BE49-F238E27FC236}">
                <a16:creationId xmlns:a16="http://schemas.microsoft.com/office/drawing/2014/main" id="{460884B2-4910-0D47-B06B-146B5C492C1C}"/>
              </a:ext>
            </a:extLst>
          </p:cNvPr>
          <p:cNvPicPr>
            <a:picLocks noChangeAspect="1"/>
          </p:cNvPicPr>
          <p:nvPr/>
        </p:nvPicPr>
        <p:blipFill>
          <a:blip r:embed="rId3"/>
          <a:stretch>
            <a:fillRect/>
          </a:stretch>
        </p:blipFill>
        <p:spPr>
          <a:xfrm>
            <a:off x="9293983" y="5014093"/>
            <a:ext cx="2869025" cy="1010898"/>
          </a:xfrm>
          <a:prstGeom prst="rect">
            <a:avLst/>
          </a:prstGeom>
        </p:spPr>
      </p:pic>
      <p:pic>
        <p:nvPicPr>
          <p:cNvPr id="8" name="Picture 7">
            <a:extLst>
              <a:ext uri="{FF2B5EF4-FFF2-40B4-BE49-F238E27FC236}">
                <a16:creationId xmlns:a16="http://schemas.microsoft.com/office/drawing/2014/main" id="{B2FE4B63-0FE4-9346-BA85-E986662C1125}"/>
              </a:ext>
            </a:extLst>
          </p:cNvPr>
          <p:cNvPicPr>
            <a:picLocks noChangeAspect="1"/>
          </p:cNvPicPr>
          <p:nvPr/>
        </p:nvPicPr>
        <p:blipFill>
          <a:blip r:embed="rId4"/>
          <a:stretch>
            <a:fillRect/>
          </a:stretch>
        </p:blipFill>
        <p:spPr>
          <a:xfrm>
            <a:off x="7307143" y="-5601"/>
            <a:ext cx="4855865" cy="2719284"/>
          </a:xfrm>
          <a:prstGeom prst="rect">
            <a:avLst/>
          </a:prstGeom>
        </p:spPr>
      </p:pic>
      <p:pic>
        <p:nvPicPr>
          <p:cNvPr id="7" name="Picture 6">
            <a:extLst>
              <a:ext uri="{FF2B5EF4-FFF2-40B4-BE49-F238E27FC236}">
                <a16:creationId xmlns:a16="http://schemas.microsoft.com/office/drawing/2014/main" id="{A7C5D5B0-4D66-134D-9589-5342B425CF73}"/>
              </a:ext>
            </a:extLst>
          </p:cNvPr>
          <p:cNvPicPr>
            <a:picLocks noChangeAspect="1"/>
          </p:cNvPicPr>
          <p:nvPr/>
        </p:nvPicPr>
        <p:blipFill>
          <a:blip r:embed="rId5"/>
          <a:stretch>
            <a:fillRect/>
          </a:stretch>
        </p:blipFill>
        <p:spPr>
          <a:xfrm>
            <a:off x="4056536" y="5955"/>
            <a:ext cx="4078927" cy="2719284"/>
          </a:xfrm>
          <a:prstGeom prst="rect">
            <a:avLst/>
          </a:prstGeom>
        </p:spPr>
      </p:pic>
      <p:pic>
        <p:nvPicPr>
          <p:cNvPr id="9" name="Picture 6" descr="How to Profit From the Industry 4.0 in China | Daxue Consulting">
            <a:extLst>
              <a:ext uri="{FF2B5EF4-FFF2-40B4-BE49-F238E27FC236}">
                <a16:creationId xmlns:a16="http://schemas.microsoft.com/office/drawing/2014/main" id="{22208F5E-7BA3-9F4D-9851-66365A681C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04" r="10922" b="4"/>
          <a:stretch/>
        </p:blipFill>
        <p:spPr bwMode="auto">
          <a:xfrm>
            <a:off x="0" y="-5601"/>
            <a:ext cx="4056536" cy="2730840"/>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247F411E-5302-ECC5-DDDA-AD3EEBD9B76B}"/>
              </a:ext>
            </a:extLst>
          </p:cNvPr>
          <p:cNvSpPr txBox="1">
            <a:spLocks/>
          </p:cNvSpPr>
          <p:nvPr/>
        </p:nvSpPr>
        <p:spPr>
          <a:xfrm>
            <a:off x="1524000" y="4120920"/>
            <a:ext cx="8488004" cy="1323603"/>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200" b="1" dirty="0"/>
              <a:t>Denise L. </a:t>
            </a:r>
            <a:r>
              <a:rPr lang="en-US" sz="3200" b="1" dirty="0" err="1"/>
              <a:t>Mauzerall</a:t>
            </a:r>
            <a:endParaRPr lang="en-US" sz="3200" b="1" dirty="0"/>
          </a:p>
          <a:p>
            <a:pPr>
              <a:lnSpc>
                <a:spcPct val="100000"/>
              </a:lnSpc>
              <a:spcBef>
                <a:spcPts val="0"/>
              </a:spcBef>
            </a:pPr>
            <a:r>
              <a:rPr lang="en-US" sz="2800" b="1" dirty="0"/>
              <a:t>Professor </a:t>
            </a:r>
          </a:p>
          <a:p>
            <a:pPr>
              <a:lnSpc>
                <a:spcPct val="100000"/>
              </a:lnSpc>
              <a:spcBef>
                <a:spcPts val="0"/>
              </a:spcBef>
            </a:pPr>
            <a:r>
              <a:rPr lang="en-US" sz="2800" b="1" dirty="0"/>
              <a:t>with Drs. </a:t>
            </a:r>
            <a:r>
              <a:rPr lang="en-US" sz="2800" b="1" dirty="0" err="1"/>
              <a:t>Shangwei</a:t>
            </a:r>
            <a:r>
              <a:rPr lang="en-US" sz="2800" b="1" dirty="0"/>
              <a:t> Liu, Mi Zhou, </a:t>
            </a:r>
            <a:r>
              <a:rPr lang="en-US" sz="2800" b="1" dirty="0" err="1"/>
              <a:t>Liqun</a:t>
            </a:r>
            <a:r>
              <a:rPr lang="en-US" sz="2800" b="1" dirty="0"/>
              <a:t> Peng, Yang Guo</a:t>
            </a:r>
          </a:p>
          <a:p>
            <a:pPr>
              <a:lnSpc>
                <a:spcPct val="100000"/>
              </a:lnSpc>
              <a:spcBef>
                <a:spcPts val="0"/>
              </a:spcBef>
            </a:pPr>
            <a:r>
              <a:rPr lang="en-US" sz="2800" b="1" dirty="0"/>
              <a:t>Princeton University</a:t>
            </a:r>
          </a:p>
        </p:txBody>
      </p:sp>
    </p:spTree>
    <p:extLst>
      <p:ext uri="{BB962C8B-B14F-4D97-AF65-F5344CB8AC3E}">
        <p14:creationId xmlns:p14="http://schemas.microsoft.com/office/powerpoint/2010/main" val="486223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62CF1-54F7-238C-0E68-D3F5C21F6C3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27277B2-BC84-0D1F-FB75-01BED7663484}"/>
              </a:ext>
            </a:extLst>
          </p:cNvPr>
          <p:cNvPicPr>
            <a:picLocks noChangeAspect="1"/>
          </p:cNvPicPr>
          <p:nvPr/>
        </p:nvPicPr>
        <p:blipFill rotWithShape="1">
          <a:blip r:embed="rId3"/>
          <a:srcRect l="9954" t="18482" r="14756" b="12195"/>
          <a:stretch/>
        </p:blipFill>
        <p:spPr>
          <a:xfrm>
            <a:off x="232343" y="1302530"/>
            <a:ext cx="8261493" cy="4559374"/>
          </a:xfrm>
          <a:prstGeom prst="rect">
            <a:avLst/>
          </a:prstGeom>
        </p:spPr>
      </p:pic>
      <p:sp>
        <p:nvSpPr>
          <p:cNvPr id="3" name="TextBox 2">
            <a:extLst>
              <a:ext uri="{FF2B5EF4-FFF2-40B4-BE49-F238E27FC236}">
                <a16:creationId xmlns:a16="http://schemas.microsoft.com/office/drawing/2014/main" id="{907FD8B0-CF1F-7102-C519-9A65C383FB96}"/>
              </a:ext>
            </a:extLst>
          </p:cNvPr>
          <p:cNvSpPr txBox="1"/>
          <p:nvPr/>
        </p:nvSpPr>
        <p:spPr>
          <a:xfrm>
            <a:off x="8451791" y="934304"/>
            <a:ext cx="3660696" cy="5909310"/>
          </a:xfrm>
          <a:prstGeom prst="rect">
            <a:avLst/>
          </a:prstGeom>
          <a:noFill/>
        </p:spPr>
        <p:txBody>
          <a:bodyPr wrap="square">
            <a:spAutoFit/>
          </a:bodyPr>
          <a:lstStyle/>
          <a:p>
            <a:r>
              <a:rPr lang="zh-CN" altLang="en-US" sz="1400" b="1" dirty="0">
                <a:solidFill>
                  <a:srgbClr val="EF6F6B"/>
                </a:solidFill>
                <a:latin typeface="STXihei" panose="02010600040101010101" pitchFamily="2" charset="-122"/>
                <a:ea typeface="STXihei" panose="02010600040101010101" pitchFamily="2" charset="-122"/>
                <a:cs typeface="Calibri" panose="020F0502020204030204" pitchFamily="34" charset="0"/>
              </a:rPr>
              <a:t>优化利用已有燃煤热电联产城市组</a:t>
            </a:r>
            <a:r>
              <a:rPr lang="en-US" sz="1400" b="1" dirty="0">
                <a:solidFill>
                  <a:srgbClr val="EF6F6B"/>
                </a:solidFill>
                <a:latin typeface="STXihei" panose="02010600040101010101" pitchFamily="2" charset="-122"/>
                <a:ea typeface="STXihei" panose="02010600040101010101" pitchFamily="2" charset="-122"/>
                <a:cs typeface="Calibri" panose="020F0502020204030204" pitchFamily="34" charset="0"/>
              </a:rPr>
              <a:t>(172 </a:t>
            </a:r>
            <a:r>
              <a:rPr lang="en-US" sz="1400" b="1" dirty="0" err="1">
                <a:solidFill>
                  <a:srgbClr val="EF6F6B"/>
                </a:solidFill>
                <a:latin typeface="STXihei" panose="02010600040101010101" pitchFamily="2" charset="-122"/>
                <a:ea typeface="STXihei" panose="02010600040101010101" pitchFamily="2" charset="-122"/>
                <a:cs typeface="Calibri" panose="020F0502020204030204" pitchFamily="34" charset="0"/>
              </a:rPr>
              <a:t>个城市</a:t>
            </a:r>
            <a:r>
              <a:rPr lang="en-US" sz="1400" b="1" dirty="0">
                <a:solidFill>
                  <a:srgbClr val="EF6F6B"/>
                </a:solidFill>
                <a:latin typeface="STXihei" panose="02010600040101010101" pitchFamily="2" charset="-122"/>
                <a:ea typeface="STXihei" panose="02010600040101010101" pitchFamily="2" charset="-122"/>
                <a:cs typeface="Calibri" panose="020F0502020204030204" pitchFamily="34" charset="0"/>
              </a:rPr>
              <a:t>)</a:t>
            </a:r>
          </a:p>
          <a:p>
            <a:pPr marL="285750" indent="-285750">
              <a:buFont typeface="Arial" panose="020B0604020202020204" pitchFamily="34" charset="0"/>
              <a:buChar char="•"/>
            </a:pPr>
            <a:r>
              <a:rPr lang="zh-CN" altLang="en-US" sz="1400" dirty="0">
                <a:solidFill>
                  <a:srgbClr val="EF6F6B"/>
                </a:solidFill>
                <a:latin typeface="STXihei" panose="02010600040101010101" pitchFamily="2" charset="-122"/>
                <a:ea typeface="STXihei" panose="02010600040101010101" pitchFamily="2" charset="-122"/>
                <a:cs typeface="Calibri" panose="020F0502020204030204" pitchFamily="34" charset="0"/>
              </a:rPr>
              <a:t>纯凝机组供热改造</a:t>
            </a:r>
            <a:r>
              <a:rPr lang="en-US" sz="1400" dirty="0">
                <a:solidFill>
                  <a:srgbClr val="EF6F6B"/>
                </a:solidFill>
                <a:latin typeface="STXihei" panose="02010600040101010101" pitchFamily="2" charset="-122"/>
                <a:ea typeface="STXihei" panose="02010600040101010101" pitchFamily="2" charset="-122"/>
                <a:cs typeface="Calibri" panose="020F0502020204030204" pitchFamily="34" charset="0"/>
              </a:rPr>
              <a:t> (~50个发电厂)</a:t>
            </a:r>
            <a:r>
              <a:rPr lang="zh-CN" altLang="en-US" sz="1400" dirty="0">
                <a:solidFill>
                  <a:srgbClr val="EF6F6B"/>
                </a:solidFill>
                <a:latin typeface="STXihei" panose="02010600040101010101" pitchFamily="2" charset="-122"/>
                <a:ea typeface="STXihei" panose="02010600040101010101" pitchFamily="2" charset="-122"/>
                <a:cs typeface="Calibri" panose="020F0502020204030204" pitchFamily="34" charset="0"/>
              </a:rPr>
              <a:t>；</a:t>
            </a:r>
            <a:endParaRPr lang="en-US" sz="1400" dirty="0">
              <a:solidFill>
                <a:srgbClr val="EF6F6B"/>
              </a:solidFill>
              <a:latin typeface="STXihei" panose="02010600040101010101" pitchFamily="2" charset="-122"/>
              <a:ea typeface="STXihei" panose="02010600040101010101" pitchFamily="2" charset="-122"/>
              <a:cs typeface="Calibri" panose="020F0502020204030204" pitchFamily="34" charset="0"/>
            </a:endParaRPr>
          </a:p>
          <a:p>
            <a:pPr marL="285750" indent="-285750">
              <a:buFont typeface="Arial" panose="020B0604020202020204" pitchFamily="34" charset="0"/>
              <a:buChar char="•"/>
            </a:pPr>
            <a:r>
              <a:rPr lang="en-US" sz="1400" dirty="0" err="1">
                <a:solidFill>
                  <a:srgbClr val="EF6F6B"/>
                </a:solidFill>
                <a:latin typeface="STXihei" panose="02010600040101010101" pitchFamily="2" charset="-122"/>
                <a:ea typeface="STXihei" panose="02010600040101010101" pitchFamily="2" charset="-122"/>
                <a:cs typeface="Calibri" panose="020F0502020204030204" pitchFamily="34" charset="0"/>
              </a:rPr>
              <a:t>安装吸收式热泵等利用冷却水余热供暖</a:t>
            </a:r>
            <a:r>
              <a:rPr lang="zh-CN" altLang="en-US" sz="1400" dirty="0">
                <a:solidFill>
                  <a:srgbClr val="EF6F6B"/>
                </a:solidFill>
                <a:latin typeface="STXihei" panose="02010600040101010101" pitchFamily="2" charset="-122"/>
                <a:ea typeface="STXihei" panose="02010600040101010101" pitchFamily="2" charset="-122"/>
                <a:cs typeface="Calibri" panose="020F0502020204030204" pitchFamily="34" charset="0"/>
              </a:rPr>
              <a:t>，提高热电联产效率</a:t>
            </a:r>
            <a:r>
              <a:rPr lang="en-US" sz="1400" dirty="0">
                <a:solidFill>
                  <a:srgbClr val="EF6F6B"/>
                </a:solidFill>
                <a:latin typeface="STXihei" panose="02010600040101010101" pitchFamily="2" charset="-122"/>
                <a:ea typeface="STXihei" panose="02010600040101010101" pitchFamily="2" charset="-122"/>
                <a:cs typeface="Calibri" panose="020F0502020204030204" pitchFamily="34" charset="0"/>
              </a:rPr>
              <a:t>(~110个发电厂)</a:t>
            </a:r>
            <a:r>
              <a:rPr lang="zh-CN" altLang="en-US" sz="1400" dirty="0">
                <a:solidFill>
                  <a:srgbClr val="EF6F6B"/>
                </a:solidFill>
                <a:latin typeface="STXihei" panose="02010600040101010101" pitchFamily="2" charset="-122"/>
                <a:ea typeface="STXihei" panose="02010600040101010101" pitchFamily="2" charset="-122"/>
                <a:cs typeface="Calibri" panose="020F0502020204030204" pitchFamily="34" charset="0"/>
              </a:rPr>
              <a:t>；</a:t>
            </a:r>
            <a:endParaRPr lang="en-US" sz="1400" dirty="0">
              <a:solidFill>
                <a:srgbClr val="EF6F6B"/>
              </a:solidFill>
              <a:latin typeface="STXihei" panose="02010600040101010101" pitchFamily="2" charset="-122"/>
              <a:ea typeface="STXihei" panose="02010600040101010101" pitchFamily="2" charset="-122"/>
              <a:cs typeface="Calibri" panose="020F0502020204030204" pitchFamily="34" charset="0"/>
            </a:endParaRPr>
          </a:p>
          <a:p>
            <a:pPr marL="285750" indent="-285750">
              <a:buFont typeface="Arial" panose="020B0604020202020204" pitchFamily="34" charset="0"/>
              <a:buChar char="•"/>
            </a:pPr>
            <a:r>
              <a:rPr lang="en-US" sz="1400" dirty="0" err="1">
                <a:solidFill>
                  <a:srgbClr val="EF6F6B"/>
                </a:solidFill>
                <a:latin typeface="STXihei" panose="02010600040101010101" pitchFamily="2" charset="-122"/>
                <a:ea typeface="STXihei" panose="02010600040101010101" pitchFamily="2" charset="-122"/>
                <a:cs typeface="Calibri" panose="020F0502020204030204" pitchFamily="34" charset="0"/>
              </a:rPr>
              <a:t>新建供热管道</a:t>
            </a:r>
            <a:r>
              <a:rPr lang="zh-CN" altLang="en-US" sz="1400" dirty="0">
                <a:solidFill>
                  <a:srgbClr val="EF6F6B"/>
                </a:solidFill>
                <a:latin typeface="STXihei" panose="02010600040101010101" pitchFamily="2" charset="-122"/>
                <a:ea typeface="STXihei" panose="02010600040101010101" pitchFamily="2" charset="-122"/>
                <a:cs typeface="Calibri" panose="020F0502020204030204" pitchFamily="34" charset="0"/>
              </a:rPr>
              <a:t>，特别是长距离运输</a:t>
            </a:r>
            <a:r>
              <a:rPr lang="en-US" sz="1400" dirty="0">
                <a:solidFill>
                  <a:srgbClr val="EF6F6B"/>
                </a:solidFill>
                <a:latin typeface="STXihei" panose="02010600040101010101" pitchFamily="2" charset="-122"/>
                <a:ea typeface="STXihei" panose="02010600040101010101" pitchFamily="2" charset="-122"/>
                <a:cs typeface="Calibri" panose="020F0502020204030204" pitchFamily="34" charset="0"/>
              </a:rPr>
              <a:t>(~110条新管道) </a:t>
            </a:r>
            <a:r>
              <a:rPr lang="zh-CN" altLang="en-US" sz="1400" dirty="0">
                <a:solidFill>
                  <a:srgbClr val="EF6F6B"/>
                </a:solidFill>
                <a:latin typeface="STXihei" panose="02010600040101010101" pitchFamily="2" charset="-122"/>
                <a:ea typeface="STXihei" panose="02010600040101010101" pitchFamily="2" charset="-122"/>
                <a:cs typeface="Calibri" panose="020F0502020204030204" pitchFamily="34" charset="0"/>
              </a:rPr>
              <a:t>。</a:t>
            </a:r>
            <a:endParaRPr lang="en-US" sz="1400" b="1" dirty="0">
              <a:solidFill>
                <a:srgbClr val="EF6F6B"/>
              </a:solidFill>
              <a:latin typeface="STXihei" panose="02010600040101010101" pitchFamily="2" charset="-122"/>
              <a:ea typeface="STXihei" panose="02010600040101010101" pitchFamily="2" charset="-122"/>
              <a:cs typeface="Calibri" panose="020F0502020204030204" pitchFamily="34" charset="0"/>
            </a:endParaRPr>
          </a:p>
          <a:p>
            <a:r>
              <a:rPr lang="en-US" sz="1400" b="1" dirty="0" err="1">
                <a:solidFill>
                  <a:srgbClr val="990099"/>
                </a:solidFill>
                <a:latin typeface="STXihei" panose="02010600040101010101" pitchFamily="2" charset="-122"/>
                <a:ea typeface="STXihei" panose="02010600040101010101" pitchFamily="2" charset="-122"/>
                <a:cs typeface="Calibri" panose="020F0502020204030204" pitchFamily="34" charset="0"/>
              </a:rPr>
              <a:t>利用工业余热城市组</a:t>
            </a:r>
            <a:r>
              <a:rPr lang="zh-CN" altLang="en-US" sz="1400" b="1" dirty="0">
                <a:solidFill>
                  <a:srgbClr val="990099"/>
                </a:solidFill>
                <a:latin typeface="STXihei" panose="02010600040101010101" pitchFamily="2" charset="-122"/>
                <a:ea typeface="STXihei" panose="02010600040101010101" pitchFamily="2" charset="-122"/>
                <a:cs typeface="Calibri" panose="020F0502020204030204" pitchFamily="34" charset="0"/>
              </a:rPr>
              <a:t> </a:t>
            </a:r>
            <a:r>
              <a:rPr lang="en-US" sz="1400" b="1" dirty="0">
                <a:solidFill>
                  <a:srgbClr val="990099"/>
                </a:solidFill>
                <a:latin typeface="STXihei" panose="02010600040101010101" pitchFamily="2" charset="-122"/>
                <a:ea typeface="STXihei" panose="02010600040101010101" pitchFamily="2" charset="-122"/>
                <a:cs typeface="Calibri" panose="020F0502020204030204" pitchFamily="34" charset="0"/>
              </a:rPr>
              <a:t>(29个城市)</a:t>
            </a:r>
          </a:p>
          <a:p>
            <a:pPr marL="285750" indent="-285750">
              <a:buFont typeface="Arial" panose="020B0604020202020204" pitchFamily="34" charset="0"/>
              <a:buChar char="•"/>
            </a:pPr>
            <a:r>
              <a:rPr lang="en-US" sz="1400" dirty="0">
                <a:solidFill>
                  <a:srgbClr val="990099"/>
                </a:solidFill>
                <a:latin typeface="STXihei" panose="02010600040101010101" pitchFamily="2" charset="-122"/>
                <a:ea typeface="STXihei" panose="02010600040101010101" pitchFamily="2" charset="-122"/>
                <a:cs typeface="Calibri" panose="020F0502020204030204" pitchFamily="34" charset="0"/>
              </a:rPr>
              <a:t>对</a:t>
            </a:r>
            <a:r>
              <a:rPr lang="en-US" altLang="zh-CN" sz="1400" dirty="0">
                <a:solidFill>
                  <a:srgbClr val="990099"/>
                </a:solidFill>
                <a:latin typeface="STXihei" panose="02010600040101010101" pitchFamily="2" charset="-122"/>
                <a:ea typeface="STXihei" panose="02010600040101010101" pitchFamily="2" charset="-122"/>
                <a:cs typeface="Calibri" panose="020F0502020204030204" pitchFamily="34" charset="0"/>
              </a:rPr>
              <a:t>50</a:t>
            </a:r>
            <a:r>
              <a:rPr lang="zh-CN" altLang="en-US" sz="1400" dirty="0">
                <a:solidFill>
                  <a:srgbClr val="990099"/>
                </a:solidFill>
                <a:latin typeface="STXihei" panose="02010600040101010101" pitchFamily="2" charset="-122"/>
                <a:ea typeface="STXihei" panose="02010600040101010101" pitchFamily="2" charset="-122"/>
                <a:cs typeface="Calibri" panose="020F0502020204030204" pitchFamily="34" charset="0"/>
              </a:rPr>
              <a:t>家钢铁厂、</a:t>
            </a:r>
            <a:r>
              <a:rPr lang="en-US" altLang="zh-CN" sz="1400" dirty="0">
                <a:solidFill>
                  <a:srgbClr val="990099"/>
                </a:solidFill>
                <a:latin typeface="STXihei" panose="02010600040101010101" pitchFamily="2" charset="-122"/>
                <a:ea typeface="STXihei" panose="02010600040101010101" pitchFamily="2" charset="-122"/>
                <a:cs typeface="Calibri" panose="020F0502020204030204" pitchFamily="34" charset="0"/>
              </a:rPr>
              <a:t>2</a:t>
            </a:r>
            <a:r>
              <a:rPr lang="zh-CN" altLang="en-US" sz="1400" dirty="0">
                <a:solidFill>
                  <a:srgbClr val="990099"/>
                </a:solidFill>
                <a:latin typeface="STXihei" panose="02010600040101010101" pitchFamily="2" charset="-122"/>
                <a:ea typeface="STXihei" panose="02010600040101010101" pitchFamily="2" charset="-122"/>
                <a:cs typeface="Calibri" panose="020F0502020204030204" pitchFamily="34" charset="0"/>
              </a:rPr>
              <a:t>个核电厂和一些化工厂进行余热供热改造；</a:t>
            </a:r>
            <a:endParaRPr lang="en-US" sz="1400" dirty="0">
              <a:solidFill>
                <a:srgbClr val="990099"/>
              </a:solidFill>
              <a:latin typeface="STXihei" panose="02010600040101010101" pitchFamily="2" charset="-122"/>
              <a:ea typeface="STXihei" panose="02010600040101010101" pitchFamily="2" charset="-122"/>
              <a:cs typeface="Calibri" panose="020F0502020204030204" pitchFamily="34" charset="0"/>
            </a:endParaRPr>
          </a:p>
          <a:p>
            <a:pPr marL="285750" indent="-285750">
              <a:buFont typeface="Arial" panose="020B0604020202020204" pitchFamily="34" charset="0"/>
              <a:buChar char="•"/>
            </a:pPr>
            <a:r>
              <a:rPr lang="en-US" sz="1400" dirty="0">
                <a:solidFill>
                  <a:srgbClr val="990099"/>
                </a:solidFill>
                <a:latin typeface="STXihei" panose="02010600040101010101" pitchFamily="2" charset="-122"/>
                <a:ea typeface="STXihei" panose="02010600040101010101" pitchFamily="2" charset="-122"/>
                <a:cs typeface="Calibri" panose="020F0502020204030204" pitchFamily="34" charset="0"/>
              </a:rPr>
              <a:t>新建</a:t>
            </a:r>
            <a:r>
              <a:rPr lang="en-US" altLang="zh-CN" sz="1400" dirty="0">
                <a:solidFill>
                  <a:srgbClr val="990099"/>
                </a:solidFill>
                <a:latin typeface="STXihei" panose="02010600040101010101" pitchFamily="2" charset="-122"/>
                <a:ea typeface="STXihei" panose="02010600040101010101" pitchFamily="2" charset="-122"/>
                <a:cs typeface="Calibri" panose="020F0502020204030204" pitchFamily="34" charset="0"/>
              </a:rPr>
              <a:t>60</a:t>
            </a:r>
            <a:r>
              <a:rPr lang="zh-CN" altLang="en-US" sz="1400" dirty="0">
                <a:solidFill>
                  <a:srgbClr val="990099"/>
                </a:solidFill>
                <a:latin typeface="STXihei" panose="02010600040101010101" pitchFamily="2" charset="-122"/>
                <a:ea typeface="STXihei" panose="02010600040101010101" pitchFamily="2" charset="-122"/>
                <a:cs typeface="Calibri" panose="020F0502020204030204" pitchFamily="34" charset="0"/>
              </a:rPr>
              <a:t>条工业余热输热管道。</a:t>
            </a:r>
            <a:endParaRPr lang="en-US" sz="1400" dirty="0">
              <a:solidFill>
                <a:srgbClr val="990099"/>
              </a:solidFill>
              <a:latin typeface="STXihei" panose="02010600040101010101" pitchFamily="2" charset="-122"/>
              <a:ea typeface="STXihei" panose="02010600040101010101" pitchFamily="2" charset="-122"/>
              <a:cs typeface="Calibri" panose="020F0502020204030204" pitchFamily="34" charset="0"/>
            </a:endParaRPr>
          </a:p>
          <a:p>
            <a:r>
              <a:rPr lang="en-US" sz="1400" b="1" dirty="0" err="1">
                <a:solidFill>
                  <a:srgbClr val="1B7C3D"/>
                </a:solidFill>
                <a:latin typeface="STXihei" panose="02010600040101010101" pitchFamily="2" charset="-122"/>
                <a:ea typeface="STXihei" panose="02010600040101010101" pitchFamily="2" charset="-122"/>
                <a:cs typeface="Calibri" panose="020F0502020204030204" pitchFamily="34" charset="0"/>
              </a:rPr>
              <a:t>资源有限城市组</a:t>
            </a:r>
            <a:r>
              <a:rPr lang="zh-CN" altLang="en-US" sz="1400" b="1" dirty="0">
                <a:solidFill>
                  <a:srgbClr val="1B7C3D"/>
                </a:solidFill>
                <a:latin typeface="STXihei" panose="02010600040101010101" pitchFamily="2" charset="-122"/>
                <a:ea typeface="STXihei" panose="02010600040101010101" pitchFamily="2" charset="-122"/>
                <a:cs typeface="Calibri" panose="020F0502020204030204" pitchFamily="34" charset="0"/>
              </a:rPr>
              <a:t> </a:t>
            </a:r>
            <a:r>
              <a:rPr lang="en-US" sz="1400" b="1" dirty="0">
                <a:solidFill>
                  <a:srgbClr val="1B7C3D"/>
                </a:solidFill>
                <a:latin typeface="STXihei" panose="02010600040101010101" pitchFamily="2" charset="-122"/>
                <a:ea typeface="STXihei" panose="02010600040101010101" pitchFamily="2" charset="-122"/>
                <a:cs typeface="Calibri" panose="020F0502020204030204" pitchFamily="34" charset="0"/>
              </a:rPr>
              <a:t>(68 </a:t>
            </a:r>
            <a:r>
              <a:rPr lang="en-US" sz="1400" b="1" dirty="0" err="1">
                <a:solidFill>
                  <a:srgbClr val="1B7C3D"/>
                </a:solidFill>
                <a:latin typeface="STXihei" panose="02010600040101010101" pitchFamily="2" charset="-122"/>
                <a:ea typeface="STXihei" panose="02010600040101010101" pitchFamily="2" charset="-122"/>
                <a:cs typeface="Calibri" panose="020F0502020204030204" pitchFamily="34" charset="0"/>
              </a:rPr>
              <a:t>个城市</a:t>
            </a:r>
            <a:r>
              <a:rPr lang="en-US" sz="1400" b="1" dirty="0">
                <a:solidFill>
                  <a:srgbClr val="1B7C3D"/>
                </a:solidFill>
                <a:latin typeface="STXihei" panose="02010600040101010101" pitchFamily="2" charset="-122"/>
                <a:ea typeface="STXihei" panose="02010600040101010101" pitchFamily="2" charset="-122"/>
                <a:cs typeface="Calibri" panose="020F0502020204030204" pitchFamily="34" charset="0"/>
              </a:rPr>
              <a:t>)</a:t>
            </a:r>
          </a:p>
          <a:p>
            <a:pPr marL="285750" indent="-285750">
              <a:buFont typeface="Arial" panose="020B0604020202020204" pitchFamily="34" charset="0"/>
              <a:buChar char="•"/>
            </a:pPr>
            <a:r>
              <a:rPr lang="zh-CN" altLang="en-US" sz="1400" dirty="0">
                <a:solidFill>
                  <a:srgbClr val="1B7C3D"/>
                </a:solidFill>
                <a:latin typeface="STXihei" panose="02010600040101010101" pitchFamily="2" charset="-122"/>
                <a:ea typeface="STXihei" panose="02010600040101010101" pitchFamily="2" charset="-122"/>
                <a:cs typeface="Calibri" panose="020F0502020204030204" pitchFamily="34" charset="0"/>
              </a:rPr>
              <a:t>附近已有的燃煤机组、工业设施（余热利用）在</a:t>
            </a:r>
            <a:r>
              <a:rPr lang="en-US" altLang="zh-CN" sz="1400" dirty="0">
                <a:solidFill>
                  <a:srgbClr val="1B7C3D"/>
                </a:solidFill>
                <a:latin typeface="STXihei" panose="02010600040101010101" pitchFamily="2" charset="-122"/>
                <a:ea typeface="STXihei" panose="02010600040101010101" pitchFamily="2" charset="-122"/>
                <a:cs typeface="Calibri" panose="020F0502020204030204" pitchFamily="34" charset="0"/>
              </a:rPr>
              <a:t>2030</a:t>
            </a:r>
            <a:r>
              <a:rPr lang="zh-CN" altLang="en-US" sz="1400" dirty="0">
                <a:solidFill>
                  <a:srgbClr val="1B7C3D"/>
                </a:solidFill>
                <a:latin typeface="STXihei" panose="02010600040101010101" pitchFamily="2" charset="-122"/>
                <a:ea typeface="STXihei" panose="02010600040101010101" pitchFamily="2" charset="-122"/>
                <a:cs typeface="Calibri" panose="020F0502020204030204" pitchFamily="34" charset="0"/>
              </a:rPr>
              <a:t>年供热能力不够供热需求的</a:t>
            </a:r>
            <a:r>
              <a:rPr lang="en-US" altLang="zh-CN" sz="1400" dirty="0">
                <a:solidFill>
                  <a:srgbClr val="1B7C3D"/>
                </a:solidFill>
                <a:latin typeface="STXihei" panose="02010600040101010101" pitchFamily="2" charset="-122"/>
                <a:ea typeface="STXihei" panose="02010600040101010101" pitchFamily="2" charset="-122"/>
                <a:cs typeface="Calibri" panose="020F0502020204030204" pitchFamily="34" charset="0"/>
              </a:rPr>
              <a:t>50%</a:t>
            </a:r>
            <a:r>
              <a:rPr lang="zh-CN" altLang="en-US" sz="1400" dirty="0">
                <a:solidFill>
                  <a:srgbClr val="1B7C3D"/>
                </a:solidFill>
                <a:latin typeface="STXihei" panose="02010600040101010101" pitchFamily="2" charset="-122"/>
                <a:ea typeface="STXihei" panose="02010600040101010101" pitchFamily="2" charset="-122"/>
                <a:cs typeface="Calibri" panose="020F0502020204030204" pitchFamily="34" charset="0"/>
              </a:rPr>
              <a:t>；</a:t>
            </a:r>
            <a:endParaRPr lang="en-US" sz="1400" dirty="0">
              <a:solidFill>
                <a:srgbClr val="1B7C3D"/>
              </a:solidFill>
              <a:latin typeface="STXihei" panose="02010600040101010101" pitchFamily="2" charset="-122"/>
              <a:ea typeface="STXihei" panose="02010600040101010101" pitchFamily="2" charset="-122"/>
              <a:cs typeface="Calibri" panose="020F0502020204030204" pitchFamily="34" charset="0"/>
            </a:endParaRPr>
          </a:p>
          <a:p>
            <a:pPr marL="285750" indent="-285750">
              <a:buFont typeface="Arial" panose="020B0604020202020204" pitchFamily="34" charset="0"/>
              <a:buChar char="•"/>
            </a:pPr>
            <a:r>
              <a:rPr lang="en-US" sz="1400" dirty="0" err="1">
                <a:solidFill>
                  <a:srgbClr val="1B7C3D"/>
                </a:solidFill>
                <a:latin typeface="STXihei" panose="02010600040101010101" pitchFamily="2" charset="-122"/>
                <a:ea typeface="STXihei" panose="02010600040101010101" pitchFamily="2" charset="-122"/>
                <a:cs typeface="Calibri" panose="020F0502020204030204" pitchFamily="34" charset="0"/>
              </a:rPr>
              <a:t>大型空气源热泵或者地源热泵是最经济</a:t>
            </a:r>
            <a:r>
              <a:rPr lang="zh-CN" altLang="en-US" sz="1400" dirty="0">
                <a:solidFill>
                  <a:srgbClr val="1B7C3D"/>
                </a:solidFill>
                <a:latin typeface="STXihei" panose="02010600040101010101" pitchFamily="2" charset="-122"/>
                <a:ea typeface="STXihei" panose="02010600040101010101" pitchFamily="2" charset="-122"/>
                <a:cs typeface="Calibri" panose="020F0502020204030204" pitchFamily="34" charset="0"/>
              </a:rPr>
              <a:t>、碳排放最小的低碳供热技术；</a:t>
            </a:r>
            <a:endParaRPr lang="en-US" altLang="zh-CN" sz="1400" dirty="0">
              <a:solidFill>
                <a:srgbClr val="1B7C3D"/>
              </a:solidFill>
              <a:latin typeface="STXihei" panose="02010600040101010101" pitchFamily="2" charset="-122"/>
              <a:ea typeface="STXihei" panose="02010600040101010101" pitchFamily="2" charset="-122"/>
              <a:cs typeface="Calibri" panose="020F0502020204030204" pitchFamily="34" charset="0"/>
            </a:endParaRPr>
          </a:p>
          <a:p>
            <a:pPr marL="285750" indent="-285750">
              <a:buFont typeface="Arial" panose="020B0604020202020204" pitchFamily="34" charset="0"/>
              <a:buChar char="•"/>
            </a:pPr>
            <a:r>
              <a:rPr lang="zh-CN" altLang="en-US" sz="1400" dirty="0">
                <a:solidFill>
                  <a:srgbClr val="1B7C3D"/>
                </a:solidFill>
                <a:latin typeface="STXihei" panose="02010600040101010101" pitchFamily="2" charset="-122"/>
                <a:ea typeface="STXihei" panose="02010600040101010101" pitchFamily="2" charset="-122"/>
                <a:cs typeface="Calibri" panose="020F0502020204030204" pitchFamily="34" charset="0"/>
              </a:rPr>
              <a:t>天然气供热技术在碳排放和成本上都不如</a:t>
            </a:r>
            <a:r>
              <a:rPr lang="en-US" sz="1400" dirty="0" err="1">
                <a:solidFill>
                  <a:srgbClr val="1B7C3D"/>
                </a:solidFill>
                <a:latin typeface="STXihei" panose="02010600040101010101" pitchFamily="2" charset="-122"/>
                <a:ea typeface="STXihei" panose="02010600040101010101" pitchFamily="2" charset="-122"/>
                <a:cs typeface="Calibri" panose="020F0502020204030204" pitchFamily="34" charset="0"/>
              </a:rPr>
              <a:t>大型空气源热泵或者地源热泵</a:t>
            </a:r>
            <a:r>
              <a:rPr lang="zh-CN" altLang="en-US" sz="1400" dirty="0">
                <a:solidFill>
                  <a:srgbClr val="1B7C3D"/>
                </a:solidFill>
                <a:latin typeface="STXihei" panose="02010600040101010101" pitchFamily="2" charset="-122"/>
                <a:ea typeface="STXihei" panose="02010600040101010101" pitchFamily="2" charset="-122"/>
                <a:cs typeface="Calibri" panose="020F0502020204030204" pitchFamily="34" charset="0"/>
              </a:rPr>
              <a:t>，天然气供热可以作为辅助供热手段；</a:t>
            </a:r>
            <a:endParaRPr lang="en-US" altLang="zh-CN" sz="1400" dirty="0">
              <a:solidFill>
                <a:srgbClr val="1B7C3D"/>
              </a:solidFill>
              <a:latin typeface="STXihei" panose="02010600040101010101" pitchFamily="2" charset="-122"/>
              <a:ea typeface="STXihei" panose="02010600040101010101" pitchFamily="2" charset="-122"/>
              <a:cs typeface="Calibri" panose="020F0502020204030204" pitchFamily="34" charset="0"/>
            </a:endParaRPr>
          </a:p>
          <a:p>
            <a:pPr marL="285750" indent="-285750">
              <a:buFont typeface="Arial" panose="020B0604020202020204" pitchFamily="34" charset="0"/>
              <a:buChar char="•"/>
            </a:pPr>
            <a:r>
              <a:rPr lang="zh-CN" altLang="en-US" sz="1400" dirty="0">
                <a:solidFill>
                  <a:srgbClr val="1B7C3D"/>
                </a:solidFill>
                <a:latin typeface="STXihei" panose="02010600040101010101" pitchFamily="2" charset="-122"/>
                <a:ea typeface="STXihei" panose="02010600040101010101" pitchFamily="2" charset="-122"/>
                <a:cs typeface="Calibri" panose="020F0502020204030204" pitchFamily="34" charset="0"/>
              </a:rPr>
              <a:t>需要针对性地提供低碳供热转型补贴。</a:t>
            </a:r>
            <a:endParaRPr lang="en-US" sz="1400" dirty="0">
              <a:solidFill>
                <a:srgbClr val="1B7C3D"/>
              </a:solidFill>
              <a:latin typeface="STXihei" panose="02010600040101010101" pitchFamily="2" charset="-122"/>
              <a:ea typeface="STXihei" panose="02010600040101010101" pitchFamily="2" charset="-122"/>
              <a:cs typeface="Calibri" panose="020F0502020204030204" pitchFamily="34" charset="0"/>
            </a:endParaRPr>
          </a:p>
          <a:p>
            <a:r>
              <a:rPr lang="en-US" sz="1400" b="1" dirty="0" err="1">
                <a:solidFill>
                  <a:srgbClr val="D3B554"/>
                </a:solidFill>
                <a:latin typeface="STXihei" panose="02010600040101010101" pitchFamily="2" charset="-122"/>
                <a:ea typeface="STXihei" panose="02010600040101010101" pitchFamily="2" charset="-122"/>
                <a:cs typeface="Calibri" panose="020F0502020204030204" pitchFamily="34" charset="0"/>
              </a:rPr>
              <a:t>本地资源小城市组</a:t>
            </a:r>
            <a:r>
              <a:rPr lang="en-US" sz="1400" b="1" dirty="0">
                <a:solidFill>
                  <a:srgbClr val="D3B554"/>
                </a:solidFill>
                <a:latin typeface="STXihei" panose="02010600040101010101" pitchFamily="2" charset="-122"/>
                <a:ea typeface="STXihei" panose="02010600040101010101" pitchFamily="2" charset="-122"/>
                <a:cs typeface="Calibri" panose="020F0502020204030204" pitchFamily="34" charset="0"/>
              </a:rPr>
              <a:t>(28 </a:t>
            </a:r>
            <a:r>
              <a:rPr lang="en-US" sz="1400" b="1" dirty="0" err="1">
                <a:solidFill>
                  <a:srgbClr val="D3B554"/>
                </a:solidFill>
                <a:latin typeface="STXihei" panose="02010600040101010101" pitchFamily="2" charset="-122"/>
                <a:ea typeface="STXihei" panose="02010600040101010101" pitchFamily="2" charset="-122"/>
                <a:cs typeface="Calibri" panose="020F0502020204030204" pitchFamily="34" charset="0"/>
              </a:rPr>
              <a:t>城市</a:t>
            </a:r>
            <a:r>
              <a:rPr lang="en-US" sz="1400" b="1" dirty="0">
                <a:solidFill>
                  <a:srgbClr val="D3B554"/>
                </a:solidFill>
                <a:latin typeface="STXihei" panose="02010600040101010101" pitchFamily="2" charset="-122"/>
                <a:ea typeface="STXihei" panose="02010600040101010101" pitchFamily="2" charset="-122"/>
                <a:cs typeface="Calibri" panose="020F0502020204030204" pitchFamily="34" charset="0"/>
              </a:rPr>
              <a:t>)</a:t>
            </a:r>
          </a:p>
          <a:p>
            <a:pPr marL="285750" indent="-285750">
              <a:buFont typeface="Arial" panose="020B0604020202020204" pitchFamily="34" charset="0"/>
              <a:buChar char="•"/>
            </a:pPr>
            <a:r>
              <a:rPr lang="en-US" sz="1400" dirty="0" err="1">
                <a:solidFill>
                  <a:srgbClr val="D3B554"/>
                </a:solidFill>
                <a:latin typeface="STXihei" panose="02010600040101010101" pitchFamily="2" charset="-122"/>
                <a:ea typeface="STXihei" panose="02010600040101010101" pitchFamily="2" charset="-122"/>
                <a:cs typeface="Calibri" panose="020F0502020204030204" pitchFamily="34" charset="0"/>
              </a:rPr>
              <a:t>利用附近生物质资源</a:t>
            </a:r>
            <a:r>
              <a:rPr lang="zh-CN" altLang="en-US" sz="1400" dirty="0">
                <a:solidFill>
                  <a:srgbClr val="D3B554"/>
                </a:solidFill>
                <a:latin typeface="STXihei" panose="02010600040101010101" pitchFamily="2" charset="-122"/>
                <a:ea typeface="STXihei" panose="02010600040101010101" pitchFamily="2" charset="-122"/>
                <a:cs typeface="Calibri" panose="020F0502020204030204" pitchFamily="34" charset="0"/>
              </a:rPr>
              <a:t>、废水余热以及城市垃圾焚烧供暖。</a:t>
            </a:r>
            <a:endParaRPr lang="en-US" sz="1400" dirty="0">
              <a:solidFill>
                <a:srgbClr val="EBC95F"/>
              </a:solidFill>
              <a:latin typeface="STXihei" panose="02010600040101010101" pitchFamily="2" charset="-122"/>
              <a:ea typeface="STXihei" panose="02010600040101010101" pitchFamily="2" charset="-122"/>
              <a:cs typeface="Calibri" panose="020F0502020204030204" pitchFamily="34" charset="0"/>
            </a:endParaRPr>
          </a:p>
          <a:p>
            <a:r>
              <a:rPr lang="en-US" sz="1400" b="1" dirty="0" err="1">
                <a:solidFill>
                  <a:schemeClr val="tx1">
                    <a:lumMod val="50000"/>
                    <a:lumOff val="50000"/>
                  </a:schemeClr>
                </a:solidFill>
                <a:latin typeface="STXihei" panose="02010600040101010101" pitchFamily="2" charset="-122"/>
                <a:ea typeface="STXihei" panose="02010600040101010101" pitchFamily="2" charset="-122"/>
                <a:cs typeface="Calibri" panose="020F0502020204030204" pitchFamily="34" charset="0"/>
              </a:rPr>
              <a:t>北京</a:t>
            </a:r>
            <a:endParaRPr lang="en-US" sz="1400" b="1" dirty="0">
              <a:solidFill>
                <a:schemeClr val="tx1">
                  <a:lumMod val="50000"/>
                  <a:lumOff val="50000"/>
                </a:schemeClr>
              </a:solidFill>
              <a:latin typeface="STXihei" panose="02010600040101010101" pitchFamily="2" charset="-122"/>
              <a:ea typeface="STXihei" panose="02010600040101010101" pitchFamily="2" charset="-122"/>
              <a:cs typeface="Calibri" panose="020F0502020204030204" pitchFamily="34" charset="0"/>
            </a:endParaRPr>
          </a:p>
          <a:p>
            <a:pPr marL="285750" indent="-285750">
              <a:buFont typeface="Arial" panose="020B0604020202020204" pitchFamily="34" charset="0"/>
              <a:buChar char="•"/>
            </a:pPr>
            <a:r>
              <a:rPr lang="en-US" sz="1400" dirty="0" err="1">
                <a:solidFill>
                  <a:schemeClr val="tx1">
                    <a:lumMod val="50000"/>
                    <a:lumOff val="50000"/>
                  </a:schemeClr>
                </a:solidFill>
                <a:latin typeface="STXihei" panose="02010600040101010101" pitchFamily="2" charset="-122"/>
                <a:ea typeface="STXihei" panose="02010600040101010101" pitchFamily="2" charset="-122"/>
                <a:cs typeface="Calibri" panose="020F0502020204030204" pitchFamily="34" charset="0"/>
              </a:rPr>
              <a:t>天然气供暖为主</a:t>
            </a:r>
            <a:endParaRPr lang="en-US" sz="1400" dirty="0">
              <a:solidFill>
                <a:schemeClr val="tx1">
                  <a:lumMod val="50000"/>
                  <a:lumOff val="50000"/>
                </a:schemeClr>
              </a:solidFill>
              <a:latin typeface="STXihei" panose="02010600040101010101" pitchFamily="2" charset="-122"/>
              <a:ea typeface="STXihei" panose="02010600040101010101" pitchFamily="2" charset="-122"/>
              <a:cs typeface="Calibri" panose="020F0502020204030204" pitchFamily="34" charset="0"/>
            </a:endParaRPr>
          </a:p>
        </p:txBody>
      </p:sp>
      <p:sp>
        <p:nvSpPr>
          <p:cNvPr id="4" name="TextBox 3">
            <a:extLst>
              <a:ext uri="{FF2B5EF4-FFF2-40B4-BE49-F238E27FC236}">
                <a16:creationId xmlns:a16="http://schemas.microsoft.com/office/drawing/2014/main" id="{28408565-4A7D-5341-87C5-AD3FE0D27584}"/>
              </a:ext>
            </a:extLst>
          </p:cNvPr>
          <p:cNvSpPr txBox="1"/>
          <p:nvPr/>
        </p:nvSpPr>
        <p:spPr>
          <a:xfrm>
            <a:off x="5316569" y="6013404"/>
            <a:ext cx="1855202" cy="276999"/>
          </a:xfrm>
          <a:prstGeom prst="rect">
            <a:avLst/>
          </a:prstGeom>
          <a:noFill/>
        </p:spPr>
        <p:txBody>
          <a:bodyPr wrap="square">
            <a:spAutoFit/>
          </a:bodyPr>
          <a:lstStyle/>
          <a:p>
            <a:r>
              <a:rPr lang="en-US" sz="1200" dirty="0" err="1">
                <a:solidFill>
                  <a:prstClr val="black"/>
                </a:solidFill>
                <a:latin typeface="STXihei" panose="02010600040101010101" pitchFamily="2" charset="-122"/>
                <a:ea typeface="STXihei" panose="02010600040101010101" pitchFamily="2" charset="-122"/>
                <a:cs typeface="Arial" panose="020B0604020202020204" pitchFamily="34" charset="0"/>
              </a:rPr>
              <a:t>小城市可利用本地资源</a:t>
            </a:r>
            <a:endParaRPr lang="en-US" sz="1200" dirty="0">
              <a:latin typeface="STXihei" panose="02010600040101010101" pitchFamily="2" charset="-122"/>
              <a:ea typeface="STXihei" panose="02010600040101010101" pitchFamily="2" charset="-122"/>
              <a:cs typeface="Arial" panose="020B0604020202020204" pitchFamily="34" charset="0"/>
            </a:endParaRPr>
          </a:p>
        </p:txBody>
      </p:sp>
      <p:sp>
        <p:nvSpPr>
          <p:cNvPr id="6" name="Oval 5">
            <a:extLst>
              <a:ext uri="{FF2B5EF4-FFF2-40B4-BE49-F238E27FC236}">
                <a16:creationId xmlns:a16="http://schemas.microsoft.com/office/drawing/2014/main" id="{DB326EC6-DC3A-057C-C644-6D2B364A6993}"/>
              </a:ext>
            </a:extLst>
          </p:cNvPr>
          <p:cNvSpPr/>
          <p:nvPr/>
        </p:nvSpPr>
        <p:spPr>
          <a:xfrm>
            <a:off x="5141708" y="6047482"/>
            <a:ext cx="186267" cy="186267"/>
          </a:xfrm>
          <a:prstGeom prst="ellipse">
            <a:avLst/>
          </a:prstGeom>
          <a:solidFill>
            <a:srgbClr val="FFDA66">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STXihei" panose="02010600040101010101" pitchFamily="2" charset="-122"/>
              <a:ea typeface="STXihei" panose="02010600040101010101" pitchFamily="2" charset="-122"/>
            </a:endParaRPr>
          </a:p>
        </p:txBody>
      </p:sp>
      <p:sp>
        <p:nvSpPr>
          <p:cNvPr id="7" name="TextBox 6">
            <a:extLst>
              <a:ext uri="{FF2B5EF4-FFF2-40B4-BE49-F238E27FC236}">
                <a16:creationId xmlns:a16="http://schemas.microsoft.com/office/drawing/2014/main" id="{B1F73FBD-ED80-FA8C-A3D9-079342658EA0}"/>
              </a:ext>
            </a:extLst>
          </p:cNvPr>
          <p:cNvSpPr txBox="1"/>
          <p:nvPr/>
        </p:nvSpPr>
        <p:spPr>
          <a:xfrm>
            <a:off x="977227" y="5971067"/>
            <a:ext cx="15939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solidFill>
                <a:latin typeface="STXihei" panose="02010600040101010101" pitchFamily="2" charset="-122"/>
                <a:ea typeface="STXihei" panose="02010600040101010101" pitchFamily="2" charset="-122"/>
                <a:cs typeface="Arial" panose="020B0604020202020204" pitchFamily="34" charset="0"/>
              </a:rPr>
              <a:t>圆圈</a:t>
            </a:r>
            <a:r>
              <a:rPr kumimoji="0" lang="en-US" sz="1200" b="0"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Arial" panose="020B0604020202020204" pitchFamily="34" charset="0"/>
              </a:rPr>
              <a:t>大小代表城市热力需求大小</a:t>
            </a:r>
            <a:endParaRPr kumimoji="0" lang="en-US" sz="12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Arial" panose="020B0604020202020204" pitchFamily="34" charset="0"/>
            </a:endParaRPr>
          </a:p>
        </p:txBody>
      </p:sp>
      <p:sp>
        <p:nvSpPr>
          <p:cNvPr id="8" name="TextBox 7">
            <a:extLst>
              <a:ext uri="{FF2B5EF4-FFF2-40B4-BE49-F238E27FC236}">
                <a16:creationId xmlns:a16="http://schemas.microsoft.com/office/drawing/2014/main" id="{E62BC125-7569-8AF3-E472-12F794C1F715}"/>
              </a:ext>
            </a:extLst>
          </p:cNvPr>
          <p:cNvSpPr txBox="1"/>
          <p:nvPr/>
        </p:nvSpPr>
        <p:spPr>
          <a:xfrm>
            <a:off x="5316569" y="6233749"/>
            <a:ext cx="1855202" cy="276999"/>
          </a:xfrm>
          <a:prstGeom prst="rect">
            <a:avLst/>
          </a:prstGeom>
          <a:noFill/>
        </p:spPr>
        <p:txBody>
          <a:bodyPr wrap="square">
            <a:spAutoFit/>
          </a:bodyPr>
          <a:lstStyle/>
          <a:p>
            <a:r>
              <a:rPr lang="en-US" sz="1200" dirty="0" err="1">
                <a:latin typeface="STXihei" panose="02010600040101010101" pitchFamily="2" charset="-122"/>
                <a:ea typeface="STXihei" panose="02010600040101010101" pitchFamily="2" charset="-122"/>
                <a:cs typeface="Arial" panose="020B0604020202020204" pitchFamily="34" charset="0"/>
              </a:rPr>
              <a:t>北京以天然气供暖为主</a:t>
            </a:r>
            <a:endParaRPr lang="en-US" sz="1200" dirty="0">
              <a:latin typeface="STXihei" panose="02010600040101010101" pitchFamily="2" charset="-122"/>
              <a:ea typeface="STXihei" panose="02010600040101010101" pitchFamily="2" charset="-122"/>
              <a:cs typeface="Arial" panose="020B0604020202020204" pitchFamily="34" charset="0"/>
            </a:endParaRPr>
          </a:p>
        </p:txBody>
      </p:sp>
      <p:sp>
        <p:nvSpPr>
          <p:cNvPr id="9" name="Oval 8">
            <a:extLst>
              <a:ext uri="{FF2B5EF4-FFF2-40B4-BE49-F238E27FC236}">
                <a16:creationId xmlns:a16="http://schemas.microsoft.com/office/drawing/2014/main" id="{AE56B6B6-5710-FE04-4FE9-9BA67860D117}"/>
              </a:ext>
            </a:extLst>
          </p:cNvPr>
          <p:cNvSpPr/>
          <p:nvPr/>
        </p:nvSpPr>
        <p:spPr>
          <a:xfrm>
            <a:off x="5141708" y="6267827"/>
            <a:ext cx="186267" cy="186267"/>
          </a:xfrm>
          <a:prstGeom prst="ellipse">
            <a:avLst/>
          </a:prstGeom>
          <a:solidFill>
            <a:srgbClr val="C8D0D9">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STXihei" panose="02010600040101010101" pitchFamily="2" charset="-122"/>
              <a:ea typeface="STXihei" panose="02010600040101010101" pitchFamily="2" charset="-122"/>
            </a:endParaRPr>
          </a:p>
        </p:txBody>
      </p:sp>
      <p:sp>
        <p:nvSpPr>
          <p:cNvPr id="10" name="TextBox 9">
            <a:extLst>
              <a:ext uri="{FF2B5EF4-FFF2-40B4-BE49-F238E27FC236}">
                <a16:creationId xmlns:a16="http://schemas.microsoft.com/office/drawing/2014/main" id="{3B2CE8DD-24B9-735A-DF2C-0D07E98B283F}"/>
              </a:ext>
            </a:extLst>
          </p:cNvPr>
          <p:cNvSpPr txBox="1"/>
          <p:nvPr/>
        </p:nvSpPr>
        <p:spPr>
          <a:xfrm>
            <a:off x="3056479" y="5985811"/>
            <a:ext cx="202133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Arial" panose="020B0604020202020204" pitchFamily="34" charset="0"/>
              </a:rPr>
              <a:t>优化利用已有燃煤热电联产</a:t>
            </a:r>
            <a:endParaRPr kumimoji="0" lang="en-US" sz="12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Arial" panose="020B0604020202020204" pitchFamily="34" charset="0"/>
            </a:endParaRPr>
          </a:p>
        </p:txBody>
      </p:sp>
      <p:sp>
        <p:nvSpPr>
          <p:cNvPr id="11" name="Oval 10">
            <a:extLst>
              <a:ext uri="{FF2B5EF4-FFF2-40B4-BE49-F238E27FC236}">
                <a16:creationId xmlns:a16="http://schemas.microsoft.com/office/drawing/2014/main" id="{30F16FDA-9EAD-7F1E-CAB7-8FAF634B3125}"/>
              </a:ext>
            </a:extLst>
          </p:cNvPr>
          <p:cNvSpPr/>
          <p:nvPr/>
        </p:nvSpPr>
        <p:spPr>
          <a:xfrm>
            <a:off x="2881619" y="6019889"/>
            <a:ext cx="186267" cy="186267"/>
          </a:xfrm>
          <a:prstGeom prst="ellipse">
            <a:avLst/>
          </a:prstGeom>
          <a:solidFill>
            <a:srgbClr val="EF6F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STXihei" panose="02010600040101010101" pitchFamily="2" charset="-122"/>
              <a:ea typeface="STXihei" panose="02010600040101010101" pitchFamily="2" charset="-122"/>
            </a:endParaRPr>
          </a:p>
        </p:txBody>
      </p:sp>
      <p:sp>
        <p:nvSpPr>
          <p:cNvPr id="12" name="TextBox 11">
            <a:extLst>
              <a:ext uri="{FF2B5EF4-FFF2-40B4-BE49-F238E27FC236}">
                <a16:creationId xmlns:a16="http://schemas.microsoft.com/office/drawing/2014/main" id="{B8B6CF0D-9E37-BD69-2DC1-9D01C91566C1}"/>
              </a:ext>
            </a:extLst>
          </p:cNvPr>
          <p:cNvSpPr txBox="1"/>
          <p:nvPr/>
        </p:nvSpPr>
        <p:spPr>
          <a:xfrm>
            <a:off x="3056480" y="6224124"/>
            <a:ext cx="219619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Arial" panose="020B0604020202020204" pitchFamily="34" charset="0"/>
              </a:rPr>
              <a:t>主要利用工业余热</a:t>
            </a:r>
            <a:endParaRPr kumimoji="0" lang="en-US" sz="12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Arial" panose="020B0604020202020204" pitchFamily="34" charset="0"/>
            </a:endParaRPr>
          </a:p>
        </p:txBody>
      </p:sp>
      <p:sp>
        <p:nvSpPr>
          <p:cNvPr id="13" name="Oval 12">
            <a:extLst>
              <a:ext uri="{FF2B5EF4-FFF2-40B4-BE49-F238E27FC236}">
                <a16:creationId xmlns:a16="http://schemas.microsoft.com/office/drawing/2014/main" id="{44EAE1D1-BC1B-BF96-DA02-A6194012276F}"/>
              </a:ext>
            </a:extLst>
          </p:cNvPr>
          <p:cNvSpPr/>
          <p:nvPr/>
        </p:nvSpPr>
        <p:spPr>
          <a:xfrm>
            <a:off x="2881619" y="6267827"/>
            <a:ext cx="186267" cy="186267"/>
          </a:xfrm>
          <a:prstGeom prst="ellipse">
            <a:avLst/>
          </a:prstGeom>
          <a:solidFill>
            <a:srgbClr val="990099">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STXihei" panose="02010600040101010101" pitchFamily="2" charset="-122"/>
              <a:ea typeface="STXihei" panose="02010600040101010101" pitchFamily="2" charset="-122"/>
            </a:endParaRPr>
          </a:p>
        </p:txBody>
      </p:sp>
      <p:sp>
        <p:nvSpPr>
          <p:cNvPr id="14" name="TextBox 13">
            <a:extLst>
              <a:ext uri="{FF2B5EF4-FFF2-40B4-BE49-F238E27FC236}">
                <a16:creationId xmlns:a16="http://schemas.microsoft.com/office/drawing/2014/main" id="{5C282FD4-AC33-FA81-CA61-82AE38C2DDDB}"/>
              </a:ext>
            </a:extLst>
          </p:cNvPr>
          <p:cNvSpPr txBox="1"/>
          <p:nvPr/>
        </p:nvSpPr>
        <p:spPr>
          <a:xfrm>
            <a:off x="3056480" y="6454094"/>
            <a:ext cx="185520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Arial" panose="020B0604020202020204" pitchFamily="34" charset="0"/>
              </a:rPr>
              <a:t>资源有限城市</a:t>
            </a:r>
            <a:endParaRPr kumimoji="0" lang="en-US" sz="12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Arial" panose="020B0604020202020204" pitchFamily="34" charset="0"/>
            </a:endParaRPr>
          </a:p>
        </p:txBody>
      </p:sp>
      <p:sp>
        <p:nvSpPr>
          <p:cNvPr id="15" name="Oval 14">
            <a:extLst>
              <a:ext uri="{FF2B5EF4-FFF2-40B4-BE49-F238E27FC236}">
                <a16:creationId xmlns:a16="http://schemas.microsoft.com/office/drawing/2014/main" id="{AAE297B8-8D8E-06B5-CBEE-DE1776F977C0}"/>
              </a:ext>
            </a:extLst>
          </p:cNvPr>
          <p:cNvSpPr/>
          <p:nvPr/>
        </p:nvSpPr>
        <p:spPr>
          <a:xfrm>
            <a:off x="2881619" y="6488172"/>
            <a:ext cx="186267" cy="186267"/>
          </a:xfrm>
          <a:prstGeom prst="ellipse">
            <a:avLst/>
          </a:prstGeom>
          <a:solidFill>
            <a:srgbClr val="1B7C3D">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STXihei" panose="02010600040101010101" pitchFamily="2" charset="-122"/>
              <a:ea typeface="STXihei" panose="02010600040101010101" pitchFamily="2" charset="-122"/>
            </a:endParaRPr>
          </a:p>
        </p:txBody>
      </p:sp>
      <p:sp>
        <p:nvSpPr>
          <p:cNvPr id="21" name="TextBox 20">
            <a:extLst>
              <a:ext uri="{FF2B5EF4-FFF2-40B4-BE49-F238E27FC236}">
                <a16:creationId xmlns:a16="http://schemas.microsoft.com/office/drawing/2014/main" id="{4F962A34-B1D0-191F-9F3A-F7ACEFCFB6DD}"/>
              </a:ext>
            </a:extLst>
          </p:cNvPr>
          <p:cNvSpPr txBox="1"/>
          <p:nvPr/>
        </p:nvSpPr>
        <p:spPr>
          <a:xfrm>
            <a:off x="79513" y="1230446"/>
            <a:ext cx="7171771" cy="646331"/>
          </a:xfrm>
          <a:prstGeom prst="rect">
            <a:avLst/>
          </a:prstGeom>
          <a:noFill/>
        </p:spPr>
        <p:txBody>
          <a:bodyPr wrap="square">
            <a:spAutoFit/>
          </a:bodyPr>
          <a:lstStyle/>
          <a:p>
            <a:r>
              <a:rPr lang="zh-CN" altLang="en-US" b="1" dirty="0">
                <a:solidFill>
                  <a:prstClr val="black"/>
                </a:solidFill>
                <a:latin typeface="STXihei" panose="02010600040101010101" pitchFamily="2" charset="-122"/>
                <a:ea typeface="STXihei" panose="02010600040101010101" pitchFamily="2" charset="-122"/>
                <a:cs typeface="Calibri" panose="020F0502020204030204" pitchFamily="34" charset="0"/>
              </a:rPr>
              <a:t>我们提出了因地制宜加速集中供暖低碳转型的方案（</a:t>
            </a:r>
            <a:r>
              <a:rPr lang="en-US" altLang="zh-CN" b="1" dirty="0">
                <a:solidFill>
                  <a:prstClr val="black"/>
                </a:solidFill>
                <a:latin typeface="STXihei" panose="02010600040101010101" pitchFamily="2" charset="-122"/>
                <a:ea typeface="STXihei" panose="02010600040101010101" pitchFamily="2" charset="-122"/>
                <a:cs typeface="Calibri" panose="020F0502020204030204" pitchFamily="34" charset="0"/>
              </a:rPr>
              <a:t>2030</a:t>
            </a:r>
            <a:r>
              <a:rPr lang="zh-CN" altLang="en-US" b="1" dirty="0">
                <a:solidFill>
                  <a:prstClr val="black"/>
                </a:solidFill>
                <a:latin typeface="STXihei" panose="02010600040101010101" pitchFamily="2" charset="-122"/>
                <a:ea typeface="STXihei" panose="02010600040101010101" pitchFamily="2" charset="-122"/>
                <a:cs typeface="Calibri" panose="020F0502020204030204" pitchFamily="34" charset="0"/>
              </a:rPr>
              <a:t>年）</a:t>
            </a:r>
            <a:endParaRPr lang="en-US" altLang="zh-CN" b="1" dirty="0">
              <a:solidFill>
                <a:prstClr val="black"/>
              </a:solidFill>
              <a:latin typeface="STXihei" panose="02010600040101010101" pitchFamily="2" charset="-122"/>
              <a:ea typeface="STXihei" panose="02010600040101010101" pitchFamily="2" charset="-122"/>
              <a:cs typeface="Calibri" panose="020F0502020204030204" pitchFamily="34" charset="0"/>
            </a:endParaRPr>
          </a:p>
          <a:p>
            <a:r>
              <a:rPr lang="zh-CN" altLang="en-US" dirty="0">
                <a:solidFill>
                  <a:prstClr val="black"/>
                </a:solidFill>
                <a:latin typeface="STXihei" panose="02010600040101010101" pitchFamily="2" charset="-122"/>
                <a:ea typeface="STXihei" panose="02010600040101010101" pitchFamily="2" charset="-122"/>
                <a:cs typeface="Calibri" panose="020F0502020204030204" pitchFamily="34" charset="0"/>
              </a:rPr>
              <a:t>（图中显示的是有集中供暖系统的地级市和县级市）</a:t>
            </a:r>
            <a:endParaRPr lang="en-US" dirty="0"/>
          </a:p>
        </p:txBody>
      </p:sp>
      <p:sp>
        <p:nvSpPr>
          <p:cNvPr id="5" name="What Are Atmospheric Aerosols?">
            <a:extLst>
              <a:ext uri="{FF2B5EF4-FFF2-40B4-BE49-F238E27FC236}">
                <a16:creationId xmlns:a16="http://schemas.microsoft.com/office/drawing/2014/main" id="{E801938F-AE09-5F88-B0B9-7A48E5C72663}"/>
              </a:ext>
            </a:extLst>
          </p:cNvPr>
          <p:cNvSpPr txBox="1">
            <a:spLocks/>
          </p:cNvSpPr>
          <p:nvPr/>
        </p:nvSpPr>
        <p:spPr>
          <a:xfrm>
            <a:off x="79513" y="69321"/>
            <a:ext cx="11961475" cy="750818"/>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850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16" name="TextBox 15">
            <a:extLst>
              <a:ext uri="{FF2B5EF4-FFF2-40B4-BE49-F238E27FC236}">
                <a16:creationId xmlns:a16="http://schemas.microsoft.com/office/drawing/2014/main" id="{C046DBB4-6432-7040-D7E3-DBED7B2FBCF7}"/>
              </a:ext>
            </a:extLst>
          </p:cNvPr>
          <p:cNvSpPr txBox="1"/>
          <p:nvPr/>
        </p:nvSpPr>
        <p:spPr>
          <a:xfrm>
            <a:off x="222165" y="59388"/>
            <a:ext cx="901890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供给侧</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加速推动城市集中供暖能源转型可减少碳锁定</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Liu, S, Y Guo, F Wagner, H Liu, R Cui, DL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Mauzerall</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descr="A black text on a white background&#10;&#10;Description automatically generated">
            <a:extLst>
              <a:ext uri="{FF2B5EF4-FFF2-40B4-BE49-F238E27FC236}">
                <a16:creationId xmlns:a16="http://schemas.microsoft.com/office/drawing/2014/main" id="{50A228C2-5B6F-21D8-8671-32DDCB2B75C4}"/>
              </a:ext>
            </a:extLst>
          </p:cNvPr>
          <p:cNvPicPr>
            <a:picLocks noChangeAspect="1"/>
          </p:cNvPicPr>
          <p:nvPr/>
        </p:nvPicPr>
        <p:blipFill>
          <a:blip r:embed="rId4"/>
          <a:stretch>
            <a:fillRect/>
          </a:stretch>
        </p:blipFill>
        <p:spPr>
          <a:xfrm>
            <a:off x="9163460" y="6524"/>
            <a:ext cx="2832100" cy="596900"/>
          </a:xfrm>
          <a:prstGeom prst="rect">
            <a:avLst/>
          </a:prstGeom>
        </p:spPr>
      </p:pic>
      <p:sp>
        <p:nvSpPr>
          <p:cNvPr id="18" name="TextBox 17">
            <a:extLst>
              <a:ext uri="{FF2B5EF4-FFF2-40B4-BE49-F238E27FC236}">
                <a16:creationId xmlns:a16="http://schemas.microsoft.com/office/drawing/2014/main" id="{AB61FAE5-910F-1622-943B-C5170ADD9B6E}"/>
              </a:ext>
            </a:extLst>
          </p:cNvPr>
          <p:cNvSpPr txBox="1"/>
          <p:nvPr/>
        </p:nvSpPr>
        <p:spPr>
          <a:xfrm>
            <a:off x="10047982" y="512531"/>
            <a:ext cx="15072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press 2024</a:t>
            </a:r>
          </a:p>
        </p:txBody>
      </p:sp>
    </p:spTree>
    <p:extLst>
      <p:ext uri="{BB962C8B-B14F-4D97-AF65-F5344CB8AC3E}">
        <p14:creationId xmlns:p14="http://schemas.microsoft.com/office/powerpoint/2010/main" val="1308746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Are Atmospheric Aerosols?">
            <a:extLst>
              <a:ext uri="{FF2B5EF4-FFF2-40B4-BE49-F238E27FC236}">
                <a16:creationId xmlns:a16="http://schemas.microsoft.com/office/drawing/2014/main" id="{31794164-34A8-F220-6E8D-2595925D576C}"/>
              </a:ext>
            </a:extLst>
          </p:cNvPr>
          <p:cNvSpPr txBox="1">
            <a:spLocks/>
          </p:cNvSpPr>
          <p:nvPr/>
        </p:nvSpPr>
        <p:spPr>
          <a:xfrm>
            <a:off x="79513" y="69321"/>
            <a:ext cx="11961475" cy="644854"/>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700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24" name="Rectangle 23">
            <a:extLst>
              <a:ext uri="{FF2B5EF4-FFF2-40B4-BE49-F238E27FC236}">
                <a16:creationId xmlns:a16="http://schemas.microsoft.com/office/drawing/2014/main" id="{69928132-077E-6640-B1C5-A20ADC70EB0D}"/>
              </a:ext>
            </a:extLst>
          </p:cNvPr>
          <p:cNvSpPr/>
          <p:nvPr/>
        </p:nvSpPr>
        <p:spPr>
          <a:xfrm>
            <a:off x="2282993" y="2442410"/>
            <a:ext cx="4900862" cy="4042611"/>
          </a:xfrm>
          <a:prstGeom prst="rect">
            <a:avLst/>
          </a:prstGeom>
          <a:solidFill>
            <a:srgbClr val="B3DE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TXihei" panose="02010600040101010101" pitchFamily="2" charset="-122"/>
              <a:ea typeface="STXihei" panose="02010600040101010101" pitchFamily="2" charset="-122"/>
            </a:endParaRPr>
          </a:p>
        </p:txBody>
      </p:sp>
      <p:sp>
        <p:nvSpPr>
          <p:cNvPr id="23" name="Rectangle 22">
            <a:extLst>
              <a:ext uri="{FF2B5EF4-FFF2-40B4-BE49-F238E27FC236}">
                <a16:creationId xmlns:a16="http://schemas.microsoft.com/office/drawing/2014/main" id="{5677D572-DA96-1944-99B1-93C2F31D2719}"/>
              </a:ext>
            </a:extLst>
          </p:cNvPr>
          <p:cNvSpPr/>
          <p:nvPr/>
        </p:nvSpPr>
        <p:spPr>
          <a:xfrm>
            <a:off x="7212931" y="2454599"/>
            <a:ext cx="2233821" cy="4042611"/>
          </a:xfrm>
          <a:prstGeom prst="rect">
            <a:avLst/>
          </a:prstGeom>
          <a:solidFill>
            <a:srgbClr val="F481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TXihei" panose="02010600040101010101" pitchFamily="2" charset="-122"/>
              <a:ea typeface="STXihei" panose="02010600040101010101" pitchFamily="2" charset="-122"/>
            </a:endParaRPr>
          </a:p>
        </p:txBody>
      </p:sp>
      <p:sp>
        <p:nvSpPr>
          <p:cNvPr id="4" name="TextBox 3">
            <a:extLst>
              <a:ext uri="{FF2B5EF4-FFF2-40B4-BE49-F238E27FC236}">
                <a16:creationId xmlns:a16="http://schemas.microsoft.com/office/drawing/2014/main" id="{D1AAFCC7-46B4-044E-85E6-55A6F4141E28}"/>
              </a:ext>
            </a:extLst>
          </p:cNvPr>
          <p:cNvSpPr txBox="1"/>
          <p:nvPr/>
        </p:nvSpPr>
        <p:spPr>
          <a:xfrm>
            <a:off x="302714" y="190955"/>
            <a:ext cx="11586571" cy="523220"/>
          </a:xfrm>
          <a:prstGeom prst="rect">
            <a:avLst/>
          </a:prstGeom>
          <a:noFill/>
          <a:ln>
            <a:noFill/>
          </a:ln>
        </p:spPr>
        <p:txBody>
          <a:bodyPr wrap="square" rtlCol="0">
            <a:spAutoFit/>
          </a:bodyPr>
          <a:lstStyle/>
          <a:p>
            <a:r>
              <a:rPr lang="zh-CN" altLang="en-US" sz="2800" b="1" dirty="0"/>
              <a:t>污染物与温室气体减排的协同效应与权衡效应</a:t>
            </a:r>
            <a:endParaRPr lang="en-US" sz="2800" dirty="0"/>
          </a:p>
        </p:txBody>
      </p:sp>
      <p:cxnSp>
        <p:nvCxnSpPr>
          <p:cNvPr id="6" name="Straight Connector 5">
            <a:extLst>
              <a:ext uri="{FF2B5EF4-FFF2-40B4-BE49-F238E27FC236}">
                <a16:creationId xmlns:a16="http://schemas.microsoft.com/office/drawing/2014/main" id="{B244B6A9-7E77-5C43-9C80-E5F527B99994}"/>
              </a:ext>
            </a:extLst>
          </p:cNvPr>
          <p:cNvCxnSpPr>
            <a:cxnSpLocks/>
          </p:cNvCxnSpPr>
          <p:nvPr/>
        </p:nvCxnSpPr>
        <p:spPr>
          <a:xfrm>
            <a:off x="2253916" y="2442411"/>
            <a:ext cx="647298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A04E65D-AAE8-5647-BD4F-28986FF92312}"/>
              </a:ext>
            </a:extLst>
          </p:cNvPr>
          <p:cNvSpPr txBox="1"/>
          <p:nvPr/>
        </p:nvSpPr>
        <p:spPr>
          <a:xfrm>
            <a:off x="3035090" y="1531128"/>
            <a:ext cx="3954929" cy="461665"/>
          </a:xfrm>
          <a:prstGeom prst="rect">
            <a:avLst/>
          </a:prstGeom>
          <a:noFill/>
        </p:spPr>
        <p:txBody>
          <a:bodyPr wrap="none" rtlCol="0">
            <a:spAutoFit/>
          </a:bodyPr>
          <a:lstStyle/>
          <a:p>
            <a:r>
              <a:rPr lang="zh-CN" altLang="en-US" sz="2400" b="1" dirty="0">
                <a:latin typeface="STXihei" panose="02010600040101010101" pitchFamily="2" charset="-122"/>
                <a:ea typeface="STXihei" panose="02010600040101010101" pitchFamily="2" charset="-122"/>
              </a:rPr>
              <a:t>全国总碳排放的百分比变化</a:t>
            </a:r>
            <a:endParaRPr lang="en-US" sz="2400" b="1" dirty="0">
              <a:latin typeface="STXihei" panose="02010600040101010101" pitchFamily="2" charset="-122"/>
              <a:ea typeface="STXihei" panose="02010600040101010101" pitchFamily="2" charset="-122"/>
            </a:endParaRPr>
          </a:p>
        </p:txBody>
      </p:sp>
      <p:cxnSp>
        <p:nvCxnSpPr>
          <p:cNvPr id="10" name="Straight Connector 9">
            <a:extLst>
              <a:ext uri="{FF2B5EF4-FFF2-40B4-BE49-F238E27FC236}">
                <a16:creationId xmlns:a16="http://schemas.microsoft.com/office/drawing/2014/main" id="{5A4449EE-4620-1145-952F-E5CB5164C809}"/>
              </a:ext>
            </a:extLst>
          </p:cNvPr>
          <p:cNvCxnSpPr>
            <a:cxnSpLocks/>
          </p:cNvCxnSpPr>
          <p:nvPr/>
        </p:nvCxnSpPr>
        <p:spPr>
          <a:xfrm>
            <a:off x="7170821" y="2442411"/>
            <a:ext cx="0" cy="4042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AE8A50-F2D1-C54E-AD58-CFC9096562E1}"/>
              </a:ext>
            </a:extLst>
          </p:cNvPr>
          <p:cNvCxnSpPr>
            <a:cxnSpLocks/>
          </p:cNvCxnSpPr>
          <p:nvPr/>
        </p:nvCxnSpPr>
        <p:spPr>
          <a:xfrm>
            <a:off x="2253916" y="2442411"/>
            <a:ext cx="8021" cy="4042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59875C-BFDE-474E-81D9-1769C44B86FA}"/>
              </a:ext>
            </a:extLst>
          </p:cNvPr>
          <p:cNvCxnSpPr>
            <a:cxnSpLocks/>
          </p:cNvCxnSpPr>
          <p:nvPr/>
        </p:nvCxnSpPr>
        <p:spPr>
          <a:xfrm flipH="1">
            <a:off x="9456781" y="2411180"/>
            <a:ext cx="1" cy="404261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9D00068-E8D9-F242-BAB1-3C3D3B3C06C3}"/>
              </a:ext>
            </a:extLst>
          </p:cNvPr>
          <p:cNvSpPr txBox="1"/>
          <p:nvPr/>
        </p:nvSpPr>
        <p:spPr>
          <a:xfrm rot="16200000">
            <a:off x="-1140943" y="3663906"/>
            <a:ext cx="4920917" cy="769441"/>
          </a:xfrm>
          <a:prstGeom prst="rect">
            <a:avLst/>
          </a:prstGeom>
          <a:noFill/>
        </p:spPr>
        <p:txBody>
          <a:bodyPr wrap="square" rtlCol="0">
            <a:spAutoFit/>
          </a:bodyPr>
          <a:lstStyle/>
          <a:p>
            <a:r>
              <a:rPr lang="zh-CN" altLang="en-US" sz="2200" b="1" dirty="0">
                <a:latin typeface="STXihei" panose="02010600040101010101" pitchFamily="2" charset="-122"/>
                <a:ea typeface="STXihei" panose="02010600040101010101" pitchFamily="2" charset="-122"/>
              </a:rPr>
              <a:t>空气质量改善所带来的过早死亡人数的百分比变化</a:t>
            </a:r>
            <a:endParaRPr lang="en-US" sz="2200" b="1" dirty="0">
              <a:latin typeface="STXihei" panose="02010600040101010101" pitchFamily="2" charset="-122"/>
              <a:ea typeface="STXihei" panose="02010600040101010101" pitchFamily="2" charset="-122"/>
            </a:endParaRPr>
          </a:p>
        </p:txBody>
      </p:sp>
      <p:sp>
        <p:nvSpPr>
          <p:cNvPr id="18" name="TextBox 17">
            <a:extLst>
              <a:ext uri="{FF2B5EF4-FFF2-40B4-BE49-F238E27FC236}">
                <a16:creationId xmlns:a16="http://schemas.microsoft.com/office/drawing/2014/main" id="{035B9648-6677-B745-8023-A5F71730AB62}"/>
              </a:ext>
            </a:extLst>
          </p:cNvPr>
          <p:cNvSpPr txBox="1"/>
          <p:nvPr/>
        </p:nvSpPr>
        <p:spPr>
          <a:xfrm>
            <a:off x="7278903" y="4351459"/>
            <a:ext cx="2069797" cy="830997"/>
          </a:xfrm>
          <a:prstGeom prst="rect">
            <a:avLst/>
          </a:prstGeom>
          <a:noFill/>
        </p:spPr>
        <p:txBody>
          <a:bodyPr wrap="none" rtlCol="0">
            <a:spAutoFit/>
          </a:bodyPr>
          <a:lstStyle/>
          <a:p>
            <a:pPr algn="ctr"/>
            <a:r>
              <a:rPr lang="zh-CN" altLang="en-US" sz="2400" b="1" i="1" dirty="0">
                <a:latin typeface="STXihei" panose="02010600040101010101" pitchFamily="2" charset="-122"/>
                <a:ea typeface="STXihei" panose="02010600040101010101" pitchFamily="2" charset="-122"/>
              </a:rPr>
              <a:t>权衡效应</a:t>
            </a:r>
            <a:endParaRPr lang="en-US" altLang="zh-CN" sz="2400" b="1" i="1" dirty="0">
              <a:latin typeface="STXihei" panose="02010600040101010101" pitchFamily="2" charset="-122"/>
              <a:ea typeface="STXihei" panose="02010600040101010101" pitchFamily="2" charset="-122"/>
            </a:endParaRPr>
          </a:p>
          <a:p>
            <a:pPr algn="ctr"/>
            <a:r>
              <a:rPr lang="zh-CN" altLang="en-US" sz="2400" b="1" i="1" dirty="0">
                <a:latin typeface="STXihei" panose="02010600040101010101" pitchFamily="2" charset="-122"/>
                <a:ea typeface="STXihei" panose="02010600040101010101" pitchFamily="2" charset="-122"/>
              </a:rPr>
              <a:t>（减污增碳）</a:t>
            </a:r>
            <a:endParaRPr lang="en-US" sz="2400" b="1" i="1" dirty="0">
              <a:latin typeface="STXihei" panose="02010600040101010101" pitchFamily="2" charset="-122"/>
              <a:ea typeface="STXihei" panose="02010600040101010101" pitchFamily="2" charset="-122"/>
            </a:endParaRPr>
          </a:p>
        </p:txBody>
      </p:sp>
      <p:sp>
        <p:nvSpPr>
          <p:cNvPr id="19" name="TextBox 18">
            <a:extLst>
              <a:ext uri="{FF2B5EF4-FFF2-40B4-BE49-F238E27FC236}">
                <a16:creationId xmlns:a16="http://schemas.microsoft.com/office/drawing/2014/main" id="{FDFC3E8F-97A7-CB4F-A91B-531D1191C4E5}"/>
              </a:ext>
            </a:extLst>
          </p:cNvPr>
          <p:cNvSpPr txBox="1"/>
          <p:nvPr/>
        </p:nvSpPr>
        <p:spPr>
          <a:xfrm>
            <a:off x="3660426" y="4327115"/>
            <a:ext cx="2069797" cy="830997"/>
          </a:xfrm>
          <a:prstGeom prst="rect">
            <a:avLst/>
          </a:prstGeom>
          <a:noFill/>
        </p:spPr>
        <p:txBody>
          <a:bodyPr wrap="none" rtlCol="0">
            <a:spAutoFit/>
          </a:bodyPr>
          <a:lstStyle/>
          <a:p>
            <a:pPr algn="ctr"/>
            <a:r>
              <a:rPr lang="zh-CN" altLang="en-US" sz="2400" b="1" i="1" dirty="0">
                <a:latin typeface="STXihei" panose="02010600040101010101" pitchFamily="2" charset="-122"/>
                <a:ea typeface="STXihei" panose="02010600040101010101" pitchFamily="2" charset="-122"/>
              </a:rPr>
              <a:t>协同效应</a:t>
            </a:r>
            <a:endParaRPr lang="en-US" altLang="zh-CN" sz="2400" b="1" i="1" dirty="0">
              <a:latin typeface="STXihei" panose="02010600040101010101" pitchFamily="2" charset="-122"/>
              <a:ea typeface="STXihei" panose="02010600040101010101" pitchFamily="2" charset="-122"/>
            </a:endParaRPr>
          </a:p>
          <a:p>
            <a:pPr algn="ctr"/>
            <a:r>
              <a:rPr lang="zh-CN" altLang="en-US" sz="2400" b="1" i="1" dirty="0">
                <a:latin typeface="STXihei" panose="02010600040101010101" pitchFamily="2" charset="-122"/>
                <a:ea typeface="STXihei" panose="02010600040101010101" pitchFamily="2" charset="-122"/>
              </a:rPr>
              <a:t>（减污降碳）</a:t>
            </a:r>
            <a:endParaRPr lang="en-US" sz="2400" b="1" i="1" dirty="0">
              <a:latin typeface="STXihei" panose="02010600040101010101" pitchFamily="2" charset="-122"/>
              <a:ea typeface="STXihei" panose="02010600040101010101" pitchFamily="2" charset="-122"/>
            </a:endParaRPr>
          </a:p>
        </p:txBody>
      </p:sp>
      <p:sp>
        <p:nvSpPr>
          <p:cNvPr id="26" name="TextBox 25">
            <a:extLst>
              <a:ext uri="{FF2B5EF4-FFF2-40B4-BE49-F238E27FC236}">
                <a16:creationId xmlns:a16="http://schemas.microsoft.com/office/drawing/2014/main" id="{F3F5DD91-5910-9945-B406-50F8A5441F3D}"/>
              </a:ext>
            </a:extLst>
          </p:cNvPr>
          <p:cNvSpPr txBox="1"/>
          <p:nvPr/>
        </p:nvSpPr>
        <p:spPr>
          <a:xfrm>
            <a:off x="1548056" y="2051462"/>
            <a:ext cx="8089074" cy="369332"/>
          </a:xfrm>
          <a:prstGeom prst="rect">
            <a:avLst/>
          </a:prstGeom>
          <a:noFill/>
        </p:spPr>
        <p:txBody>
          <a:bodyPr wrap="none" rtlCol="0">
            <a:spAutoFit/>
          </a:bodyPr>
          <a:lstStyle/>
          <a:p>
            <a:r>
              <a:rPr lang="en-US" b="1" dirty="0">
                <a:latin typeface="STXihei" panose="02010600040101010101" pitchFamily="2" charset="-122"/>
                <a:ea typeface="STXihei" panose="02010600040101010101" pitchFamily="2" charset="-122"/>
              </a:rPr>
              <a:t>		-20		-10		0		+10%</a:t>
            </a:r>
          </a:p>
        </p:txBody>
      </p:sp>
      <p:sp>
        <p:nvSpPr>
          <p:cNvPr id="27" name="TextBox 26">
            <a:extLst>
              <a:ext uri="{FF2B5EF4-FFF2-40B4-BE49-F238E27FC236}">
                <a16:creationId xmlns:a16="http://schemas.microsoft.com/office/drawing/2014/main" id="{F558ED58-FC3E-6E40-8165-0A585C7CC9B9}"/>
              </a:ext>
            </a:extLst>
          </p:cNvPr>
          <p:cNvSpPr txBox="1"/>
          <p:nvPr/>
        </p:nvSpPr>
        <p:spPr>
          <a:xfrm rot="16200000">
            <a:off x="71749" y="4166793"/>
            <a:ext cx="3995003" cy="369332"/>
          </a:xfrm>
          <a:prstGeom prst="rect">
            <a:avLst/>
          </a:prstGeom>
          <a:noFill/>
        </p:spPr>
        <p:txBody>
          <a:bodyPr wrap="none" rtlCol="0">
            <a:spAutoFit/>
          </a:bodyPr>
          <a:lstStyle/>
          <a:p>
            <a:r>
              <a:rPr lang="en-US" b="1" dirty="0">
                <a:latin typeface="STXihei" panose="02010600040101010101" pitchFamily="2" charset="-122"/>
                <a:ea typeface="STXihei" panose="02010600040101010101" pitchFamily="2" charset="-122"/>
              </a:rPr>
              <a:t>-20%		-10		0</a:t>
            </a:r>
          </a:p>
        </p:txBody>
      </p:sp>
    </p:spTree>
    <p:extLst>
      <p:ext uri="{BB962C8B-B14F-4D97-AF65-F5344CB8AC3E}">
        <p14:creationId xmlns:p14="http://schemas.microsoft.com/office/powerpoint/2010/main" val="3669734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What Are Atmospheric Aerosols?">
            <a:extLst>
              <a:ext uri="{FF2B5EF4-FFF2-40B4-BE49-F238E27FC236}">
                <a16:creationId xmlns:a16="http://schemas.microsoft.com/office/drawing/2014/main" id="{9AA302D4-296C-7D44-C50B-B9D60BA9E503}"/>
              </a:ext>
            </a:extLst>
          </p:cNvPr>
          <p:cNvSpPr txBox="1">
            <a:spLocks/>
          </p:cNvSpPr>
          <p:nvPr/>
        </p:nvSpPr>
        <p:spPr>
          <a:xfrm>
            <a:off x="67542" y="73096"/>
            <a:ext cx="12124458" cy="1079405"/>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grpSp>
        <p:nvGrpSpPr>
          <p:cNvPr id="16" name="组合 15">
            <a:extLst>
              <a:ext uri="{FF2B5EF4-FFF2-40B4-BE49-F238E27FC236}">
                <a16:creationId xmlns:a16="http://schemas.microsoft.com/office/drawing/2014/main" id="{D35E4BD9-EFE7-4DD3-A7DC-2F6A1551CA75}"/>
              </a:ext>
            </a:extLst>
          </p:cNvPr>
          <p:cNvGrpSpPr/>
          <p:nvPr/>
        </p:nvGrpSpPr>
        <p:grpSpPr>
          <a:xfrm>
            <a:off x="665505" y="2164168"/>
            <a:ext cx="5120014" cy="4720822"/>
            <a:chOff x="968480" y="1038196"/>
            <a:chExt cx="5120014" cy="4720822"/>
          </a:xfrm>
        </p:grpSpPr>
        <p:pic>
          <p:nvPicPr>
            <p:cNvPr id="3" name="图片 2">
              <a:extLst>
                <a:ext uri="{FF2B5EF4-FFF2-40B4-BE49-F238E27FC236}">
                  <a16:creationId xmlns:a16="http://schemas.microsoft.com/office/drawing/2014/main" id="{F3096EBF-A8F6-46EA-A1BE-7EC11A3D0263}"/>
                </a:ext>
              </a:extLst>
            </p:cNvPr>
            <p:cNvPicPr>
              <a:picLocks noChangeAspect="1"/>
            </p:cNvPicPr>
            <p:nvPr/>
          </p:nvPicPr>
          <p:blipFill rotWithShape="1">
            <a:blip r:embed="rId3">
              <a:extLst>
                <a:ext uri="{28A0092B-C50C-407E-A947-70E740481C1C}">
                  <a14:useLocalDpi xmlns:a14="http://schemas.microsoft.com/office/drawing/2010/main" val="0"/>
                </a:ext>
              </a:extLst>
            </a:blip>
            <a:srcRect r="49487"/>
            <a:stretch/>
          </p:blipFill>
          <p:spPr>
            <a:xfrm>
              <a:off x="968480" y="1038196"/>
              <a:ext cx="5120014" cy="4720822"/>
            </a:xfrm>
            <a:prstGeom prst="rect">
              <a:avLst/>
            </a:prstGeom>
          </p:spPr>
        </p:pic>
        <p:cxnSp>
          <p:nvCxnSpPr>
            <p:cNvPr id="5" name="直接箭头连接符 4">
              <a:extLst>
                <a:ext uri="{FF2B5EF4-FFF2-40B4-BE49-F238E27FC236}">
                  <a16:creationId xmlns:a16="http://schemas.microsoft.com/office/drawing/2014/main" id="{EBBA2406-E327-4AA8-A6A9-794C9BDD13DE}"/>
                </a:ext>
              </a:extLst>
            </p:cNvPr>
            <p:cNvCxnSpPr>
              <a:cxnSpLocks/>
            </p:cNvCxnSpPr>
            <p:nvPr/>
          </p:nvCxnSpPr>
          <p:spPr>
            <a:xfrm flipH="1">
              <a:off x="2117744" y="1731268"/>
              <a:ext cx="2526253" cy="15982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FD7BF426-094F-4BAD-9AED-79A61BACDBBE}"/>
                </a:ext>
              </a:extLst>
            </p:cNvPr>
            <p:cNvSpPr txBox="1"/>
            <p:nvPr/>
          </p:nvSpPr>
          <p:spPr>
            <a:xfrm>
              <a:off x="1755434" y="1901547"/>
              <a:ext cx="2143895" cy="461665"/>
            </a:xfrm>
            <a:prstGeom prst="rect">
              <a:avLst/>
            </a:prstGeom>
            <a:noFill/>
          </p:spPr>
          <p:txBody>
            <a:bodyPr wrap="square" rtlCol="0">
              <a:spAutoFit/>
            </a:bodyPr>
            <a:lstStyle/>
            <a:p>
              <a:r>
                <a:rPr lang="zh-CN" altLang="en-US" sz="2400" b="1" dirty="0">
                  <a:solidFill>
                    <a:srgbClr val="FF0000"/>
                  </a:solidFill>
                  <a:latin typeface="Calibri" panose="020F0502020204030204" pitchFamily="34" charset="0"/>
                  <a:cs typeface="Calibri" panose="020F0502020204030204" pitchFamily="34" charset="0"/>
                </a:rPr>
                <a:t>协同效应递增</a:t>
              </a:r>
              <a:endParaRPr lang="en-US" altLang="zh-CN" sz="2400" dirty="0">
                <a:solidFill>
                  <a:srgbClr val="FF0000"/>
                </a:solidFill>
                <a:latin typeface="Calibri" panose="020F0502020204030204" pitchFamily="34" charset="0"/>
                <a:cs typeface="Calibri" panose="020F0502020204030204" pitchFamily="34" charset="0"/>
              </a:endParaRPr>
            </a:p>
          </p:txBody>
        </p:sp>
      </p:grpSp>
      <p:sp>
        <p:nvSpPr>
          <p:cNvPr id="13" name="文本框 12">
            <a:extLst>
              <a:ext uri="{FF2B5EF4-FFF2-40B4-BE49-F238E27FC236}">
                <a16:creationId xmlns:a16="http://schemas.microsoft.com/office/drawing/2014/main" id="{62A26AA0-2F9A-4441-AA3C-CD128F6629F6}"/>
              </a:ext>
            </a:extLst>
          </p:cNvPr>
          <p:cNvSpPr txBox="1"/>
          <p:nvPr/>
        </p:nvSpPr>
        <p:spPr>
          <a:xfrm>
            <a:off x="5951130" y="3941842"/>
            <a:ext cx="6005081" cy="2819939"/>
          </a:xfrm>
          <a:prstGeom prst="rect">
            <a:avLst/>
          </a:prstGeom>
          <a:noFill/>
        </p:spPr>
        <p:txBody>
          <a:bodyPr wrap="square" rtlCol="0">
            <a:spAutoFit/>
          </a:bodyPr>
          <a:lstStyle/>
          <a:p>
            <a:pPr>
              <a:lnSpc>
                <a:spcPct val="110000"/>
              </a:lnSpc>
            </a:pPr>
            <a:r>
              <a:rPr lang="zh-CN" altLang="en-US" b="1" dirty="0">
                <a:latin typeface="Calibri" panose="020F0502020204030204" pitchFamily="34" charset="0"/>
                <a:cs typeface="Calibri" panose="020F0502020204030204" pitchFamily="34" charset="0"/>
              </a:rPr>
              <a:t>图例（情景设置）</a:t>
            </a:r>
            <a:r>
              <a:rPr lang="en-US" altLang="zh-CN" b="1" dirty="0">
                <a:latin typeface="Calibri" panose="020F0502020204030204" pitchFamily="34" charset="0"/>
                <a:cs typeface="Calibri" panose="020F0502020204030204" pitchFamily="34" charset="0"/>
              </a:rPr>
              <a:t>:</a:t>
            </a:r>
          </a:p>
          <a:p>
            <a:pPr>
              <a:lnSpc>
                <a:spcPct val="110000"/>
              </a:lnSpc>
            </a:pPr>
            <a:r>
              <a:rPr lang="en-US" altLang="zh-CN" dirty="0">
                <a:solidFill>
                  <a:srgbClr val="376193"/>
                </a:solidFill>
                <a:latin typeface="Calibri" panose="020F0502020204030204" pitchFamily="34" charset="0"/>
                <a:cs typeface="Calibri" panose="020F0502020204030204" pitchFamily="34" charset="0"/>
              </a:rPr>
              <a:t>●</a:t>
            </a:r>
            <a:r>
              <a:rPr lang="zh-CN" altLang="en-US" dirty="0">
                <a:solidFill>
                  <a:srgbClr val="376193"/>
                </a:solidFill>
                <a:latin typeface="Calibri" panose="020F0502020204030204" pitchFamily="34" charset="0"/>
                <a:cs typeface="Calibri" panose="020F0502020204030204" pitchFamily="34" charset="0"/>
              </a:rPr>
              <a:t>洁净型煤与新型煤炉（</a:t>
            </a:r>
            <a:r>
              <a:rPr lang="en-US" altLang="zh-CN" dirty="0">
                <a:solidFill>
                  <a:srgbClr val="376193"/>
                </a:solidFill>
                <a:latin typeface="Calibri" panose="020F0502020204030204" pitchFamily="34" charset="0"/>
                <a:cs typeface="Calibri" panose="020F0502020204030204" pitchFamily="34" charset="0"/>
              </a:rPr>
              <a:t> </a:t>
            </a:r>
            <a:r>
              <a:rPr lang="zh-CN" altLang="en-US" dirty="0">
                <a:solidFill>
                  <a:srgbClr val="376193"/>
                </a:solidFill>
                <a:latin typeface="Calibri" panose="020F0502020204030204" pitchFamily="34" charset="0"/>
                <a:cs typeface="Calibri" panose="020F0502020204030204" pitchFamily="34" charset="0"/>
              </a:rPr>
              <a:t>高污染物排放</a:t>
            </a:r>
            <a:r>
              <a:rPr lang="en-US" altLang="zh-CN" dirty="0">
                <a:solidFill>
                  <a:srgbClr val="376193"/>
                </a:solidFill>
                <a:latin typeface="Calibri" panose="020F0502020204030204" pitchFamily="34" charset="0"/>
                <a:cs typeface="Calibri" panose="020F0502020204030204" pitchFamily="34" charset="0"/>
              </a:rPr>
              <a:t>CCIS_HIGH</a:t>
            </a:r>
            <a:r>
              <a:rPr lang="zh-CN" altLang="en-US" dirty="0">
                <a:solidFill>
                  <a:srgbClr val="376193"/>
                </a:solidFill>
                <a:latin typeface="Calibri" panose="020F0502020204030204" pitchFamily="34" charset="0"/>
                <a:cs typeface="Calibri" panose="020F0502020204030204" pitchFamily="34" charset="0"/>
              </a:rPr>
              <a:t>）</a:t>
            </a:r>
            <a:endParaRPr lang="en-US" altLang="zh-CN" dirty="0">
              <a:solidFill>
                <a:srgbClr val="376193"/>
              </a:solidFill>
              <a:latin typeface="Calibri" panose="020F0502020204030204" pitchFamily="34" charset="0"/>
              <a:cs typeface="Calibri" panose="020F0502020204030204" pitchFamily="34" charset="0"/>
            </a:endParaRPr>
          </a:p>
          <a:p>
            <a:pPr>
              <a:lnSpc>
                <a:spcPct val="110000"/>
              </a:lnSpc>
            </a:pPr>
            <a:r>
              <a:rPr lang="en-US" altLang="zh-CN" dirty="0">
                <a:solidFill>
                  <a:srgbClr val="376193"/>
                </a:solidFill>
                <a:latin typeface="Calibri" panose="020F0502020204030204" pitchFamily="34" charset="0"/>
                <a:cs typeface="Calibri" panose="020F0502020204030204" pitchFamily="34" charset="0"/>
              </a:rPr>
              <a:t>◄</a:t>
            </a:r>
            <a:r>
              <a:rPr lang="zh-CN" altLang="en-US" dirty="0">
                <a:solidFill>
                  <a:srgbClr val="376193"/>
                </a:solidFill>
                <a:latin typeface="Calibri" panose="020F0502020204030204" pitchFamily="34" charset="0"/>
                <a:cs typeface="Calibri" panose="020F0502020204030204" pitchFamily="34" charset="0"/>
              </a:rPr>
              <a:t>洁净型煤与新型煤炉（低污染物排放</a:t>
            </a:r>
            <a:r>
              <a:rPr lang="en-US" altLang="zh-CN" dirty="0">
                <a:solidFill>
                  <a:srgbClr val="376193"/>
                </a:solidFill>
                <a:latin typeface="Calibri" panose="020F0502020204030204" pitchFamily="34" charset="0"/>
                <a:cs typeface="Calibri" panose="020F0502020204030204" pitchFamily="34" charset="0"/>
              </a:rPr>
              <a:t>CCIS_LOW</a:t>
            </a:r>
            <a:r>
              <a:rPr lang="zh-CN" altLang="en-US" dirty="0">
                <a:solidFill>
                  <a:srgbClr val="376193"/>
                </a:solidFill>
                <a:latin typeface="Calibri" panose="020F0502020204030204" pitchFamily="34" charset="0"/>
                <a:cs typeface="Calibri" panose="020F0502020204030204" pitchFamily="34" charset="0"/>
              </a:rPr>
              <a:t>）</a:t>
            </a:r>
            <a:endParaRPr lang="en-US" altLang="zh-CN" dirty="0">
              <a:solidFill>
                <a:srgbClr val="376193"/>
              </a:solidFill>
              <a:latin typeface="Calibri" panose="020F0502020204030204" pitchFamily="34" charset="0"/>
              <a:cs typeface="Calibri" panose="020F0502020204030204" pitchFamily="34" charset="0"/>
            </a:endParaRPr>
          </a:p>
          <a:p>
            <a:pPr>
              <a:lnSpc>
                <a:spcPct val="110000"/>
              </a:lnSpc>
            </a:pPr>
            <a:r>
              <a:rPr lang="en-US" altLang="zh-CN" dirty="0">
                <a:solidFill>
                  <a:srgbClr val="FFA51B"/>
                </a:solidFill>
                <a:latin typeface="Calibri" panose="020F0502020204030204" pitchFamily="34" charset="0"/>
                <a:cs typeface="Calibri" panose="020F0502020204030204" pitchFamily="34" charset="0"/>
              </a:rPr>
              <a:t>●</a:t>
            </a:r>
            <a:r>
              <a:rPr lang="zh-CN" altLang="en-US" dirty="0">
                <a:solidFill>
                  <a:srgbClr val="FFA51B"/>
                </a:solidFill>
                <a:latin typeface="Calibri" panose="020F0502020204030204" pitchFamily="34" charset="0"/>
                <a:cs typeface="Calibri" panose="020F0502020204030204" pitchFamily="34" charset="0"/>
              </a:rPr>
              <a:t>天然气炉（</a:t>
            </a:r>
            <a:r>
              <a:rPr lang="en-US" altLang="zh-CN" dirty="0">
                <a:solidFill>
                  <a:srgbClr val="FFA51B"/>
                </a:solidFill>
                <a:latin typeface="Calibri" panose="020F0502020204030204" pitchFamily="34" charset="0"/>
                <a:cs typeface="Calibri" panose="020F0502020204030204" pitchFamily="34" charset="0"/>
              </a:rPr>
              <a:t>NGH</a:t>
            </a:r>
            <a:r>
              <a:rPr lang="zh-CN" altLang="en-US" dirty="0">
                <a:solidFill>
                  <a:srgbClr val="FFA51B"/>
                </a:solidFill>
                <a:latin typeface="Calibri" panose="020F0502020204030204" pitchFamily="34" charset="0"/>
                <a:cs typeface="Calibri" panose="020F0502020204030204" pitchFamily="34" charset="0"/>
              </a:rPr>
              <a:t>）</a:t>
            </a:r>
            <a:endParaRPr lang="en-US" altLang="zh-CN" dirty="0">
              <a:solidFill>
                <a:srgbClr val="FFA51B"/>
              </a:solidFill>
              <a:latin typeface="Calibri" panose="020F0502020204030204" pitchFamily="34" charset="0"/>
              <a:cs typeface="Calibri" panose="020F0502020204030204" pitchFamily="34" charset="0"/>
            </a:endParaRPr>
          </a:p>
          <a:p>
            <a:pPr>
              <a:lnSpc>
                <a:spcPct val="110000"/>
              </a:lnSpc>
            </a:pPr>
            <a:r>
              <a:rPr lang="en-US" altLang="zh-CN" dirty="0">
                <a:solidFill>
                  <a:srgbClr val="BD49AE"/>
                </a:solidFill>
                <a:latin typeface="Calibri" panose="020F0502020204030204" pitchFamily="34" charset="0"/>
                <a:cs typeface="Calibri" panose="020F0502020204030204" pitchFamily="34" charset="0"/>
              </a:rPr>
              <a:t>●</a:t>
            </a:r>
            <a:r>
              <a:rPr lang="zh-CN" altLang="en-US" dirty="0">
                <a:solidFill>
                  <a:srgbClr val="BD49AE"/>
                </a:solidFill>
                <a:latin typeface="Calibri" panose="020F0502020204030204" pitchFamily="34" charset="0"/>
                <a:cs typeface="Calibri" panose="020F0502020204030204" pitchFamily="34" charset="0"/>
              </a:rPr>
              <a:t>电暖器，</a:t>
            </a:r>
            <a:r>
              <a:rPr lang="en-US" altLang="zh-CN" dirty="0">
                <a:solidFill>
                  <a:srgbClr val="BD49AE"/>
                </a:solidFill>
                <a:latin typeface="Calibri" panose="020F0502020204030204" pitchFamily="34" charset="0"/>
                <a:cs typeface="Calibri" panose="020F0502020204030204" pitchFamily="34" charset="0"/>
              </a:rPr>
              <a:t>2015</a:t>
            </a:r>
            <a:r>
              <a:rPr lang="zh-CN" altLang="en-US" dirty="0">
                <a:solidFill>
                  <a:srgbClr val="BD49AE"/>
                </a:solidFill>
                <a:latin typeface="Calibri" panose="020F0502020204030204" pitchFamily="34" charset="0"/>
                <a:cs typeface="Calibri" panose="020F0502020204030204" pitchFamily="34" charset="0"/>
              </a:rPr>
              <a:t>电网结构</a:t>
            </a:r>
            <a:r>
              <a:rPr lang="en-US" altLang="zh-CN" dirty="0">
                <a:solidFill>
                  <a:srgbClr val="BD49AE"/>
                </a:solidFill>
                <a:latin typeface="Calibri" panose="020F0502020204030204" pitchFamily="34" charset="0"/>
                <a:cs typeface="Calibri" panose="020F0502020204030204" pitchFamily="34" charset="0"/>
              </a:rPr>
              <a:t>(RH_2015)</a:t>
            </a:r>
          </a:p>
          <a:p>
            <a:pPr>
              <a:lnSpc>
                <a:spcPct val="110000"/>
              </a:lnSpc>
            </a:pPr>
            <a:r>
              <a:rPr lang="en-US" altLang="zh-CN" dirty="0">
                <a:solidFill>
                  <a:srgbClr val="BD49AE"/>
                </a:solidFill>
                <a:latin typeface="Calibri" panose="020F0502020204030204" pitchFamily="34" charset="0"/>
                <a:cs typeface="Calibri" panose="020F0502020204030204" pitchFamily="34" charset="0"/>
              </a:rPr>
              <a:t>◄</a:t>
            </a:r>
            <a:r>
              <a:rPr lang="zh-CN" altLang="en-US" dirty="0">
                <a:solidFill>
                  <a:srgbClr val="BD49AE"/>
                </a:solidFill>
                <a:latin typeface="Calibri" panose="020F0502020204030204" pitchFamily="34" charset="0"/>
                <a:cs typeface="Calibri" panose="020F0502020204030204" pitchFamily="34" charset="0"/>
              </a:rPr>
              <a:t>电暖器，</a:t>
            </a:r>
            <a:r>
              <a:rPr lang="en-US" altLang="zh-CN" dirty="0">
                <a:solidFill>
                  <a:srgbClr val="BD49AE"/>
                </a:solidFill>
                <a:latin typeface="Calibri" panose="020F0502020204030204" pitchFamily="34" charset="0"/>
                <a:cs typeface="Calibri" panose="020F0502020204030204" pitchFamily="34" charset="0"/>
              </a:rPr>
              <a:t>2030</a:t>
            </a:r>
            <a:r>
              <a:rPr lang="zh-CN" altLang="en-US" dirty="0">
                <a:solidFill>
                  <a:srgbClr val="BD49AE"/>
                </a:solidFill>
                <a:latin typeface="Calibri" panose="020F0502020204030204" pitchFamily="34" charset="0"/>
                <a:cs typeface="Calibri" panose="020F0502020204030204" pitchFamily="34" charset="0"/>
              </a:rPr>
              <a:t>电网结构</a:t>
            </a:r>
            <a:r>
              <a:rPr lang="en-US" altLang="zh-CN" dirty="0">
                <a:solidFill>
                  <a:srgbClr val="BD49AE"/>
                </a:solidFill>
                <a:latin typeface="Calibri" panose="020F0502020204030204" pitchFamily="34" charset="0"/>
                <a:cs typeface="Calibri" panose="020F0502020204030204" pitchFamily="34" charset="0"/>
              </a:rPr>
              <a:t>(RH_2030)</a:t>
            </a:r>
          </a:p>
          <a:p>
            <a:pPr>
              <a:lnSpc>
                <a:spcPct val="110000"/>
              </a:lnSpc>
            </a:pPr>
            <a:r>
              <a:rPr lang="en-US" altLang="zh-CN" dirty="0">
                <a:solidFill>
                  <a:srgbClr val="509B58"/>
                </a:solidFill>
                <a:latin typeface="Calibri" panose="020F0502020204030204" pitchFamily="34" charset="0"/>
                <a:cs typeface="Calibri" panose="020F0502020204030204" pitchFamily="34" charset="0"/>
              </a:rPr>
              <a:t>● </a:t>
            </a:r>
            <a:r>
              <a:rPr lang="zh-CN" altLang="en-US" dirty="0">
                <a:solidFill>
                  <a:srgbClr val="509B58"/>
                </a:solidFill>
                <a:latin typeface="Calibri" panose="020F0502020204030204" pitchFamily="34" charset="0"/>
                <a:cs typeface="Calibri" panose="020F0502020204030204" pitchFamily="34" charset="0"/>
              </a:rPr>
              <a:t>空气源热泵，</a:t>
            </a:r>
            <a:r>
              <a:rPr lang="en-US" altLang="zh-CN" dirty="0">
                <a:solidFill>
                  <a:srgbClr val="509B58"/>
                </a:solidFill>
                <a:latin typeface="Calibri" panose="020F0502020204030204" pitchFamily="34" charset="0"/>
                <a:cs typeface="Calibri" panose="020F0502020204030204" pitchFamily="34" charset="0"/>
              </a:rPr>
              <a:t>2015</a:t>
            </a:r>
            <a:r>
              <a:rPr lang="zh-CN" altLang="en-US" dirty="0">
                <a:solidFill>
                  <a:srgbClr val="509B58"/>
                </a:solidFill>
                <a:latin typeface="Calibri" panose="020F0502020204030204" pitchFamily="34" charset="0"/>
                <a:cs typeface="Calibri" panose="020F0502020204030204" pitchFamily="34" charset="0"/>
              </a:rPr>
              <a:t>电网结构</a:t>
            </a:r>
            <a:r>
              <a:rPr lang="en-US" altLang="zh-CN" dirty="0">
                <a:solidFill>
                  <a:srgbClr val="509B58"/>
                </a:solidFill>
                <a:latin typeface="Calibri" panose="020F0502020204030204" pitchFamily="34" charset="0"/>
                <a:cs typeface="Calibri" panose="020F0502020204030204" pitchFamily="34" charset="0"/>
              </a:rPr>
              <a:t>(AAHP_2015)</a:t>
            </a:r>
          </a:p>
          <a:p>
            <a:pPr>
              <a:lnSpc>
                <a:spcPct val="110000"/>
              </a:lnSpc>
            </a:pPr>
            <a:r>
              <a:rPr lang="en-US" altLang="zh-CN" dirty="0">
                <a:solidFill>
                  <a:srgbClr val="509B58"/>
                </a:solidFill>
                <a:latin typeface="Calibri" panose="020F0502020204030204" pitchFamily="34" charset="0"/>
                <a:cs typeface="Calibri" panose="020F0502020204030204" pitchFamily="34" charset="0"/>
              </a:rPr>
              <a:t>◄</a:t>
            </a:r>
            <a:r>
              <a:rPr lang="zh-CN" altLang="en-US" dirty="0">
                <a:solidFill>
                  <a:srgbClr val="509B58"/>
                </a:solidFill>
                <a:latin typeface="Calibri" panose="020F0502020204030204" pitchFamily="34" charset="0"/>
                <a:cs typeface="Calibri" panose="020F0502020204030204" pitchFamily="34" charset="0"/>
              </a:rPr>
              <a:t>空气源热泵，</a:t>
            </a:r>
            <a:r>
              <a:rPr lang="en-US" altLang="zh-CN" dirty="0">
                <a:solidFill>
                  <a:srgbClr val="509B58"/>
                </a:solidFill>
                <a:latin typeface="Calibri" panose="020F0502020204030204" pitchFamily="34" charset="0"/>
                <a:cs typeface="Calibri" panose="020F0502020204030204" pitchFamily="34" charset="0"/>
              </a:rPr>
              <a:t>2030</a:t>
            </a:r>
            <a:r>
              <a:rPr lang="zh-CN" altLang="en-US" dirty="0">
                <a:solidFill>
                  <a:srgbClr val="509B58"/>
                </a:solidFill>
                <a:latin typeface="Calibri" panose="020F0502020204030204" pitchFamily="34" charset="0"/>
                <a:cs typeface="Calibri" panose="020F0502020204030204" pitchFamily="34" charset="0"/>
              </a:rPr>
              <a:t>电网结构</a:t>
            </a:r>
            <a:r>
              <a:rPr lang="en-US" altLang="zh-CN" dirty="0">
                <a:solidFill>
                  <a:srgbClr val="509B58"/>
                </a:solidFill>
                <a:latin typeface="Calibri" panose="020F0502020204030204" pitchFamily="34" charset="0"/>
                <a:cs typeface="Calibri" panose="020F0502020204030204" pitchFamily="34" charset="0"/>
              </a:rPr>
              <a:t>(AAHP_2030)</a:t>
            </a:r>
          </a:p>
          <a:p>
            <a:pPr>
              <a:lnSpc>
                <a:spcPct val="110000"/>
              </a:lnSpc>
            </a:pPr>
            <a:r>
              <a:rPr lang="en-US" altLang="zh-CN" dirty="0">
                <a:solidFill>
                  <a:srgbClr val="77E582"/>
                </a:solidFill>
                <a:latin typeface="Calibri" panose="020F0502020204030204" pitchFamily="34" charset="0"/>
                <a:cs typeface="Calibri" panose="020F0502020204030204" pitchFamily="34" charset="0"/>
              </a:rPr>
              <a:t>●</a:t>
            </a:r>
            <a:r>
              <a:rPr lang="en-US" altLang="zh-CN" baseline="30000" dirty="0">
                <a:solidFill>
                  <a:srgbClr val="376193"/>
                </a:solidFill>
                <a:latin typeface="Calibri" panose="020F0502020204030204" pitchFamily="34" charset="0"/>
                <a:cs typeface="Calibri" panose="020F0502020204030204" pitchFamily="34" charset="0"/>
              </a:rPr>
              <a:t> </a:t>
            </a:r>
            <a:r>
              <a:rPr lang="zh-CN" altLang="en-US" dirty="0">
                <a:solidFill>
                  <a:srgbClr val="77E582"/>
                </a:solidFill>
                <a:latin typeface="Calibri" panose="020F0502020204030204" pitchFamily="34" charset="0"/>
                <a:cs typeface="Calibri" panose="020F0502020204030204" pitchFamily="34" charset="0"/>
              </a:rPr>
              <a:t>空气源热泵，</a:t>
            </a:r>
            <a:r>
              <a:rPr lang="en-US" altLang="zh-CN" dirty="0">
                <a:solidFill>
                  <a:srgbClr val="77E582"/>
                </a:solidFill>
                <a:latin typeface="Calibri" panose="020F0502020204030204" pitchFamily="34" charset="0"/>
                <a:cs typeface="Calibri" panose="020F0502020204030204" pitchFamily="34" charset="0"/>
              </a:rPr>
              <a:t>0%</a:t>
            </a:r>
            <a:r>
              <a:rPr lang="zh-CN" altLang="en-US" dirty="0">
                <a:solidFill>
                  <a:srgbClr val="77E582"/>
                </a:solidFill>
                <a:latin typeface="Calibri" panose="020F0502020204030204" pitchFamily="34" charset="0"/>
                <a:cs typeface="Calibri" panose="020F0502020204030204" pitchFamily="34" charset="0"/>
              </a:rPr>
              <a:t>化石燃料电网结构</a:t>
            </a:r>
            <a:r>
              <a:rPr lang="en-US" altLang="zh-CN" dirty="0">
                <a:solidFill>
                  <a:srgbClr val="77E582"/>
                </a:solidFill>
                <a:latin typeface="Calibri" panose="020F0502020204030204" pitchFamily="34" charset="0"/>
                <a:cs typeface="Calibri" panose="020F0502020204030204" pitchFamily="34" charset="0"/>
              </a:rPr>
              <a:t>(NFE)</a:t>
            </a:r>
            <a:endParaRPr lang="en-US" altLang="zh-CN" dirty="0">
              <a:solidFill>
                <a:srgbClr val="FFA51B"/>
              </a:solidFill>
              <a:latin typeface="Calibri" panose="020F0502020204030204" pitchFamily="34" charset="0"/>
              <a:cs typeface="Calibri" panose="020F0502020204030204" pitchFamily="34" charset="0"/>
            </a:endParaRPr>
          </a:p>
        </p:txBody>
      </p:sp>
      <p:sp>
        <p:nvSpPr>
          <p:cNvPr id="17" name="文本框 16">
            <a:extLst>
              <a:ext uri="{FF2B5EF4-FFF2-40B4-BE49-F238E27FC236}">
                <a16:creationId xmlns:a16="http://schemas.microsoft.com/office/drawing/2014/main" id="{BD62341F-5A81-406F-BD87-D2BEBAB47C9F}"/>
              </a:ext>
            </a:extLst>
          </p:cNvPr>
          <p:cNvSpPr txBox="1"/>
          <p:nvPr/>
        </p:nvSpPr>
        <p:spPr>
          <a:xfrm>
            <a:off x="67542" y="1387715"/>
            <a:ext cx="8052054" cy="687048"/>
          </a:xfrm>
          <a:prstGeom prst="rect">
            <a:avLst/>
          </a:prstGeom>
          <a:noFill/>
        </p:spPr>
        <p:txBody>
          <a:bodyPr wrap="square" rtlCol="0">
            <a:spAutoFit/>
          </a:bodyPr>
          <a:lstStyle/>
          <a:p>
            <a:pPr>
              <a:lnSpc>
                <a:spcPct val="110000"/>
              </a:lnSpc>
            </a:pPr>
            <a:r>
              <a:rPr lang="zh-CN" altLang="en-US" b="1" dirty="0">
                <a:solidFill>
                  <a:srgbClr val="22216E"/>
                </a:solidFill>
                <a:latin typeface="Calibri" panose="020F0502020204030204" pitchFamily="34" charset="0"/>
                <a:cs typeface="Calibri" panose="020F0502020204030204" pitchFamily="34" charset="0"/>
              </a:rPr>
              <a:t>相比于</a:t>
            </a:r>
            <a:r>
              <a:rPr lang="en-US" altLang="zh-CN" b="1" dirty="0">
                <a:solidFill>
                  <a:srgbClr val="22216E"/>
                </a:solidFill>
                <a:latin typeface="Calibri" panose="020F0502020204030204" pitchFamily="34" charset="0"/>
                <a:cs typeface="Calibri" panose="020F0502020204030204" pitchFamily="34" charset="0"/>
              </a:rPr>
              <a:t>2015</a:t>
            </a:r>
            <a:r>
              <a:rPr lang="zh-CN" altLang="en-US" b="1" dirty="0">
                <a:solidFill>
                  <a:srgbClr val="22216E"/>
                </a:solidFill>
                <a:latin typeface="Calibri" panose="020F0502020204030204" pitchFamily="34" charset="0"/>
                <a:cs typeface="Calibri" panose="020F0502020204030204" pitchFamily="34" charset="0"/>
              </a:rPr>
              <a:t>年基准情景，我国北方地区不同清洁取暖替代情景的</a:t>
            </a:r>
            <a:r>
              <a:rPr lang="en-US" altLang="zh-CN" b="1" dirty="0">
                <a:solidFill>
                  <a:srgbClr val="22216E"/>
                </a:solidFill>
                <a:latin typeface="Calibri" panose="020F0502020204030204" pitchFamily="34" charset="0"/>
                <a:cs typeface="Calibri" panose="020F0502020204030204" pitchFamily="34" charset="0"/>
              </a:rPr>
              <a:t>PM</a:t>
            </a:r>
            <a:r>
              <a:rPr lang="en-US" altLang="zh-CN" b="1" baseline="-25000" dirty="0">
                <a:solidFill>
                  <a:srgbClr val="22216E"/>
                </a:solidFill>
                <a:latin typeface="Calibri" panose="020F0502020204030204" pitchFamily="34" charset="0"/>
                <a:cs typeface="Calibri" panose="020F0502020204030204" pitchFamily="34" charset="0"/>
              </a:rPr>
              <a:t>2.5</a:t>
            </a:r>
            <a:r>
              <a:rPr lang="zh-CN" altLang="en-US" b="1" dirty="0">
                <a:solidFill>
                  <a:srgbClr val="22216E"/>
                </a:solidFill>
                <a:latin typeface="Calibri" panose="020F0502020204030204" pitchFamily="34" charset="0"/>
                <a:cs typeface="Calibri" panose="020F0502020204030204" pitchFamily="34" charset="0"/>
              </a:rPr>
              <a:t>健康效益（纵轴，过早死亡人数的减少）和温室气体排放（横轴）的协同或权衡效应</a:t>
            </a:r>
          </a:p>
        </p:txBody>
      </p:sp>
      <p:pic>
        <p:nvPicPr>
          <p:cNvPr id="20" name="Picture 19">
            <a:extLst>
              <a:ext uri="{FF2B5EF4-FFF2-40B4-BE49-F238E27FC236}">
                <a16:creationId xmlns:a16="http://schemas.microsoft.com/office/drawing/2014/main" id="{B580A0B4-66D5-3D45-A3B5-0CEBEEA97511}"/>
              </a:ext>
            </a:extLst>
          </p:cNvPr>
          <p:cNvPicPr>
            <a:picLocks noChangeAspect="1"/>
          </p:cNvPicPr>
          <p:nvPr/>
        </p:nvPicPr>
        <p:blipFill>
          <a:blip r:embed="rId4"/>
          <a:stretch>
            <a:fillRect/>
          </a:stretch>
        </p:blipFill>
        <p:spPr>
          <a:xfrm>
            <a:off x="9877358" y="77417"/>
            <a:ext cx="2276045" cy="798966"/>
          </a:xfrm>
          <a:prstGeom prst="rect">
            <a:avLst/>
          </a:prstGeom>
        </p:spPr>
      </p:pic>
      <p:sp>
        <p:nvSpPr>
          <p:cNvPr id="7" name="TextBox 6">
            <a:extLst>
              <a:ext uri="{FF2B5EF4-FFF2-40B4-BE49-F238E27FC236}">
                <a16:creationId xmlns:a16="http://schemas.microsoft.com/office/drawing/2014/main" id="{54FA623F-D496-B70F-276E-AEB8D6304FB6}"/>
              </a:ext>
            </a:extLst>
          </p:cNvPr>
          <p:cNvSpPr txBox="1"/>
          <p:nvPr/>
        </p:nvSpPr>
        <p:spPr>
          <a:xfrm>
            <a:off x="67542" y="79683"/>
            <a:ext cx="10527598" cy="492443"/>
          </a:xfrm>
          <a:prstGeom prst="rect">
            <a:avLst/>
          </a:prstGeom>
          <a:noFill/>
        </p:spPr>
        <p:txBody>
          <a:bodyPr wrap="square" rtlCol="0">
            <a:spAutoFit/>
          </a:bodyPr>
          <a:lstStyle/>
          <a:p>
            <a:r>
              <a:rPr lang="zh-CN" altLang="en-US" sz="2600" b="1" dirty="0"/>
              <a:t>供给侧</a:t>
            </a:r>
            <a:r>
              <a:rPr lang="en-US" sz="2600" b="1" dirty="0"/>
              <a:t>:  </a:t>
            </a:r>
            <a:r>
              <a:rPr lang="zh-CN" altLang="en-US" sz="2600" b="1" dirty="0"/>
              <a:t>中国北方不同清洁取暖情景中的协同与权衡效应</a:t>
            </a:r>
            <a:endParaRPr lang="en-US" sz="2600" b="1" dirty="0"/>
          </a:p>
        </p:txBody>
      </p:sp>
      <p:sp>
        <p:nvSpPr>
          <p:cNvPr id="4" name="TextBox 3">
            <a:extLst>
              <a:ext uri="{FF2B5EF4-FFF2-40B4-BE49-F238E27FC236}">
                <a16:creationId xmlns:a16="http://schemas.microsoft.com/office/drawing/2014/main" id="{8CF2181F-7F7F-1E17-57BE-FC1A545C6DEC}"/>
              </a:ext>
            </a:extLst>
          </p:cNvPr>
          <p:cNvSpPr txBox="1"/>
          <p:nvPr/>
        </p:nvSpPr>
        <p:spPr>
          <a:xfrm>
            <a:off x="67541" y="507759"/>
            <a:ext cx="9771220" cy="600164"/>
          </a:xfrm>
          <a:prstGeom prst="rect">
            <a:avLst/>
          </a:prstGeom>
          <a:noFill/>
        </p:spPr>
        <p:txBody>
          <a:bodyPr wrap="square" rtlCol="0">
            <a:spAutoFit/>
          </a:bodyPr>
          <a:lstStyle/>
          <a:p>
            <a:r>
              <a:rPr lang="en-US" sz="1700" b="1" dirty="0">
                <a:latin typeface="Calibri" panose="020F0502020204030204" pitchFamily="34" charset="0"/>
                <a:cs typeface="Calibri" panose="020F0502020204030204" pitchFamily="34" charset="0"/>
              </a:rPr>
              <a:t>M Zhou (</a:t>
            </a:r>
            <a:r>
              <a:rPr lang="zh-CN" altLang="en-US" sz="1700" b="1" dirty="0">
                <a:latin typeface="Calibri" panose="020F0502020204030204" pitchFamily="34" charset="0"/>
                <a:cs typeface="Calibri" panose="020F0502020204030204" pitchFamily="34" charset="0"/>
              </a:rPr>
              <a:t>周密</a:t>
            </a:r>
            <a:r>
              <a:rPr lang="en-US" altLang="zh-CN" sz="1700" b="1" dirty="0">
                <a:latin typeface="Calibri" panose="020F0502020204030204" pitchFamily="34" charset="0"/>
                <a:cs typeface="Calibri" panose="020F0502020204030204" pitchFamily="34" charset="0"/>
              </a:rPr>
              <a:t>)</a:t>
            </a:r>
            <a:r>
              <a:rPr lang="en-US" sz="1700" b="1" dirty="0">
                <a:latin typeface="Calibri" panose="020F0502020204030204" pitchFamily="34" charset="0"/>
                <a:cs typeface="Calibri" panose="020F0502020204030204" pitchFamily="34" charset="0"/>
              </a:rPr>
              <a:t>, H Liu (</a:t>
            </a:r>
            <a:r>
              <a:rPr lang="zh-CN" altLang="en-US" sz="1700" b="1" dirty="0">
                <a:latin typeface="Calibri" panose="020F0502020204030204" pitchFamily="34" charset="0"/>
                <a:cs typeface="Calibri" panose="020F0502020204030204" pitchFamily="34" charset="0"/>
              </a:rPr>
              <a:t>刘泓汛</a:t>
            </a:r>
            <a:r>
              <a:rPr lang="en-US" altLang="zh-CN" sz="1700" b="1" dirty="0">
                <a:latin typeface="Calibri" panose="020F0502020204030204" pitchFamily="34" charset="0"/>
                <a:cs typeface="Calibri" panose="020F0502020204030204" pitchFamily="34" charset="0"/>
              </a:rPr>
              <a:t>)</a:t>
            </a:r>
            <a:r>
              <a:rPr lang="en-US" sz="1700" b="1" dirty="0">
                <a:latin typeface="Calibri" panose="020F0502020204030204" pitchFamily="34" charset="0"/>
                <a:cs typeface="Calibri" panose="020F0502020204030204" pitchFamily="34" charset="0"/>
              </a:rPr>
              <a:t>, L Peng (</a:t>
            </a:r>
            <a:r>
              <a:rPr lang="zh-CN" altLang="en-US" sz="1700" b="1" dirty="0">
                <a:latin typeface="Calibri" panose="020F0502020204030204" pitchFamily="34" charset="0"/>
                <a:cs typeface="Calibri" panose="020F0502020204030204" pitchFamily="34" charset="0"/>
              </a:rPr>
              <a:t>彭立群</a:t>
            </a:r>
            <a:r>
              <a:rPr lang="en-US" altLang="zh-CN" sz="1700" b="1" dirty="0">
                <a:latin typeface="Calibri" panose="020F0502020204030204" pitchFamily="34" charset="0"/>
                <a:cs typeface="Calibri" panose="020F0502020204030204" pitchFamily="34" charset="0"/>
              </a:rPr>
              <a:t>)</a:t>
            </a:r>
            <a:r>
              <a:rPr lang="en-US" sz="1700" b="1" dirty="0">
                <a:latin typeface="Calibri" panose="020F0502020204030204" pitchFamily="34" charset="0"/>
                <a:cs typeface="Calibri" panose="020F0502020204030204" pitchFamily="34" charset="0"/>
              </a:rPr>
              <a:t>, Y Qin (</a:t>
            </a:r>
            <a:r>
              <a:rPr lang="zh-CN" altLang="en-US" sz="1700" b="1" dirty="0">
                <a:latin typeface="Calibri" panose="020F0502020204030204" pitchFamily="34" charset="0"/>
                <a:cs typeface="Calibri" panose="020F0502020204030204" pitchFamily="34" charset="0"/>
              </a:rPr>
              <a:t>覃栎</a:t>
            </a:r>
            <a:r>
              <a:rPr lang="en-US" altLang="zh-CN" sz="1700" b="1" dirty="0">
                <a:latin typeface="Calibri" panose="020F0502020204030204" pitchFamily="34" charset="0"/>
                <a:cs typeface="Calibri" panose="020F0502020204030204" pitchFamily="34" charset="0"/>
              </a:rPr>
              <a:t>)</a:t>
            </a:r>
            <a:r>
              <a:rPr lang="en-US" sz="1700" b="1" dirty="0">
                <a:latin typeface="Calibri" panose="020F0502020204030204" pitchFamily="34" charset="0"/>
                <a:cs typeface="Calibri" panose="020F0502020204030204" pitchFamily="34" charset="0"/>
              </a:rPr>
              <a:t>, D Chen (</a:t>
            </a:r>
            <a:r>
              <a:rPr lang="zh-CN" altLang="en-US" sz="1700" b="1" dirty="0">
                <a:latin typeface="Calibri" panose="020F0502020204030204" pitchFamily="34" charset="0"/>
                <a:cs typeface="Calibri" panose="020F0502020204030204" pitchFamily="34" charset="0"/>
              </a:rPr>
              <a:t>陈丹</a:t>
            </a:r>
            <a:r>
              <a:rPr lang="en-US" altLang="zh-CN" sz="1700" b="1" dirty="0">
                <a:latin typeface="Calibri" panose="020F0502020204030204" pitchFamily="34" charset="0"/>
                <a:cs typeface="Calibri" panose="020F0502020204030204" pitchFamily="34" charset="0"/>
              </a:rPr>
              <a:t>)</a:t>
            </a:r>
            <a:r>
              <a:rPr lang="en-US" sz="1700" b="1" dirty="0">
                <a:latin typeface="Calibri" panose="020F0502020204030204" pitchFamily="34" charset="0"/>
                <a:cs typeface="Calibri" panose="020F0502020204030204" pitchFamily="34" charset="0"/>
              </a:rPr>
              <a:t>, L Zhang (</a:t>
            </a:r>
            <a:r>
              <a:rPr lang="zh-CN" altLang="en-US" sz="1700" b="1" dirty="0">
                <a:latin typeface="Calibri" panose="020F0502020204030204" pitchFamily="34" charset="0"/>
                <a:cs typeface="Calibri" panose="020F0502020204030204" pitchFamily="34" charset="0"/>
              </a:rPr>
              <a:t>张霖</a:t>
            </a:r>
            <a:r>
              <a:rPr lang="en-US" altLang="zh-CN" sz="1700" b="1" dirty="0">
                <a:latin typeface="Calibri" panose="020F0502020204030204" pitchFamily="34" charset="0"/>
                <a:cs typeface="Calibri" panose="020F0502020204030204" pitchFamily="34" charset="0"/>
              </a:rPr>
              <a:t>)</a:t>
            </a:r>
            <a:r>
              <a:rPr lang="en-US" sz="1700" b="1" dirty="0">
                <a:latin typeface="Calibri" panose="020F0502020204030204" pitchFamily="34" charset="0"/>
                <a:cs typeface="Calibri" panose="020F0502020204030204" pitchFamily="34" charset="0"/>
              </a:rPr>
              <a:t>, DL </a:t>
            </a:r>
            <a:r>
              <a:rPr lang="en-US" sz="1700" b="1" dirty="0" err="1">
                <a:latin typeface="Calibri" panose="020F0502020204030204" pitchFamily="34" charset="0"/>
                <a:cs typeface="Calibri" panose="020F0502020204030204" pitchFamily="34" charset="0"/>
              </a:rPr>
              <a:t>Mauzerall</a:t>
            </a:r>
            <a:endParaRPr lang="en-US" sz="1700" b="1" dirty="0">
              <a:latin typeface="Calibri" panose="020F0502020204030204" pitchFamily="34" charset="0"/>
              <a:cs typeface="Calibri" panose="020F0502020204030204" pitchFamily="34" charset="0"/>
            </a:endParaRPr>
          </a:p>
          <a:p>
            <a:r>
              <a:rPr lang="zh-CN" altLang="en-US" sz="1600" dirty="0">
                <a:latin typeface="Calibri" panose="020F0502020204030204" pitchFamily="34" charset="0"/>
                <a:cs typeface="Calibri" panose="020F0502020204030204" pitchFamily="34" charset="0"/>
              </a:rPr>
              <a:t>全文链接：</a:t>
            </a:r>
            <a:r>
              <a:rPr lang="en-US" altLang="zh-CN" sz="1600" dirty="0">
                <a:latin typeface="Calibri" panose="020F0502020204030204" pitchFamily="34" charset="0"/>
                <a:cs typeface="Calibri" panose="020F0502020204030204" pitchFamily="34" charset="0"/>
              </a:rPr>
              <a:t>https://www.nature.com/articles/s41893-021-00837-w</a:t>
            </a:r>
            <a:endParaRPr lang="en-US" sz="1600" dirty="0"/>
          </a:p>
        </p:txBody>
      </p:sp>
      <p:sp>
        <p:nvSpPr>
          <p:cNvPr id="8" name="TextBox 7">
            <a:extLst>
              <a:ext uri="{FF2B5EF4-FFF2-40B4-BE49-F238E27FC236}">
                <a16:creationId xmlns:a16="http://schemas.microsoft.com/office/drawing/2014/main" id="{8AA6270D-D6DD-DC87-0B12-4949D4CCFEC3}"/>
              </a:ext>
            </a:extLst>
          </p:cNvPr>
          <p:cNvSpPr txBox="1"/>
          <p:nvPr/>
        </p:nvSpPr>
        <p:spPr>
          <a:xfrm>
            <a:off x="10079065" y="828016"/>
            <a:ext cx="1872629" cy="338554"/>
          </a:xfrm>
          <a:prstGeom prst="rect">
            <a:avLst/>
          </a:prstGeom>
          <a:noFill/>
        </p:spPr>
        <p:txBody>
          <a:bodyPr wrap="none" rtlCol="0">
            <a:spAutoFit/>
          </a:bodyPr>
          <a:lstStyle/>
          <a:p>
            <a:r>
              <a:rPr lang="en-US" altLang="zh-CN" sz="1600" b="1" dirty="0">
                <a:solidFill>
                  <a:srgbClr val="C74426"/>
                </a:solidFill>
              </a:rPr>
              <a:t>《</a:t>
            </a:r>
            <a:r>
              <a:rPr lang="zh-CN" altLang="en-US" sz="1600" b="1" dirty="0">
                <a:solidFill>
                  <a:srgbClr val="C74426"/>
                </a:solidFill>
              </a:rPr>
              <a:t>自然</a:t>
            </a:r>
            <a:r>
              <a:rPr lang="en-US" altLang="zh-CN" sz="1600" b="1" dirty="0">
                <a:solidFill>
                  <a:srgbClr val="C74426"/>
                </a:solidFill>
              </a:rPr>
              <a:t>·</a:t>
            </a:r>
            <a:r>
              <a:rPr lang="zh-CN" altLang="en-US" sz="1600" b="1" dirty="0">
                <a:solidFill>
                  <a:srgbClr val="C74426"/>
                </a:solidFill>
              </a:rPr>
              <a:t>可持续性</a:t>
            </a:r>
            <a:r>
              <a:rPr lang="en-US" altLang="zh-CN" sz="1600" b="1" dirty="0">
                <a:solidFill>
                  <a:srgbClr val="C74426"/>
                </a:solidFill>
              </a:rPr>
              <a:t>》</a:t>
            </a:r>
            <a:endParaRPr lang="en-US" sz="1600" b="1" dirty="0">
              <a:solidFill>
                <a:srgbClr val="C74426"/>
              </a:solidFill>
            </a:endParaRPr>
          </a:p>
        </p:txBody>
      </p:sp>
      <p:sp>
        <p:nvSpPr>
          <p:cNvPr id="2" name="TextBox 1">
            <a:extLst>
              <a:ext uri="{FF2B5EF4-FFF2-40B4-BE49-F238E27FC236}">
                <a16:creationId xmlns:a16="http://schemas.microsoft.com/office/drawing/2014/main" id="{628B8CD7-D5C4-2544-276B-D9D8CA7ED135}"/>
              </a:ext>
            </a:extLst>
          </p:cNvPr>
          <p:cNvSpPr txBox="1"/>
          <p:nvPr/>
        </p:nvSpPr>
        <p:spPr>
          <a:xfrm>
            <a:off x="8463350" y="1339874"/>
            <a:ext cx="3661108" cy="2515240"/>
          </a:xfrm>
          <a:prstGeom prst="rect">
            <a:avLst/>
          </a:prstGeom>
          <a:noFill/>
        </p:spPr>
        <p:txBody>
          <a:bodyPr wrap="square" rtlCol="0">
            <a:spAutoFit/>
          </a:bodyPr>
          <a:lstStyle/>
          <a:p>
            <a:pPr>
              <a:lnSpc>
                <a:spcPct val="110000"/>
              </a:lnSpc>
            </a:pPr>
            <a:r>
              <a:rPr lang="zh-CN" altLang="en-US" dirty="0"/>
              <a:t>使用</a:t>
            </a:r>
            <a:r>
              <a:rPr lang="zh-CN" altLang="en-US" u="sng" dirty="0"/>
              <a:t>清洁取暖设备</a:t>
            </a:r>
            <a:r>
              <a:rPr lang="zh-CN" altLang="en-US" dirty="0"/>
              <a:t>替代</a:t>
            </a:r>
            <a:r>
              <a:rPr lang="zh-CN" altLang="en-US" u="sng" dirty="0"/>
              <a:t>分散式固体燃料取暖设备（小旧的煤炉或生物质炉）</a:t>
            </a:r>
            <a:r>
              <a:rPr lang="zh-CN" altLang="en-US" dirty="0"/>
              <a:t>可以极大地改善空气质量，减少过早死亡人数。</a:t>
            </a:r>
            <a:endParaRPr lang="en-US" altLang="zh-CN" dirty="0"/>
          </a:p>
          <a:p>
            <a:pPr>
              <a:lnSpc>
                <a:spcPct val="110000"/>
              </a:lnSpc>
            </a:pPr>
            <a:endParaRPr lang="en-US" dirty="0"/>
          </a:p>
          <a:p>
            <a:pPr>
              <a:lnSpc>
                <a:spcPct val="110000"/>
              </a:lnSpc>
            </a:pPr>
            <a:r>
              <a:rPr lang="zh-CN" altLang="en-US" dirty="0"/>
              <a:t>何种取暖方式对于减污降碳具有最大的协同效应，以及它们的成本如何，是本研究的核心问题。</a:t>
            </a:r>
            <a:endParaRPr lang="en-US" dirty="0"/>
          </a:p>
        </p:txBody>
      </p:sp>
      <p:sp>
        <p:nvSpPr>
          <p:cNvPr id="18" name="TextBox 27">
            <a:extLst>
              <a:ext uri="{FF2B5EF4-FFF2-40B4-BE49-F238E27FC236}">
                <a16:creationId xmlns:a16="http://schemas.microsoft.com/office/drawing/2014/main" id="{8527FA35-090B-4AF5-96AB-37220D64B0D6}"/>
              </a:ext>
            </a:extLst>
          </p:cNvPr>
          <p:cNvSpPr txBox="1"/>
          <p:nvPr/>
        </p:nvSpPr>
        <p:spPr>
          <a:xfrm rot="16200000">
            <a:off x="-1269379" y="4064548"/>
            <a:ext cx="4170094" cy="369332"/>
          </a:xfrm>
          <a:prstGeom prst="rect">
            <a:avLst/>
          </a:prstGeom>
          <a:solidFill>
            <a:schemeClr val="bg1"/>
          </a:solidFill>
        </p:spPr>
        <p:txBody>
          <a:bodyPr wrap="square" rtlCol="0">
            <a:spAutoFit/>
          </a:bodyPr>
          <a:lstStyle/>
          <a:p>
            <a:pPr algn="ctr"/>
            <a:r>
              <a:rPr lang="zh-CN" altLang="en-US" b="1" dirty="0"/>
              <a:t>过早死亡人数的变化（</a:t>
            </a:r>
            <a:r>
              <a:rPr lang="en-US" altLang="zh-CN" b="1" dirty="0"/>
              <a:t>1000</a:t>
            </a:r>
            <a:r>
              <a:rPr lang="zh-CN" altLang="en-US" b="1" dirty="0"/>
              <a:t>人）</a:t>
            </a:r>
            <a:endParaRPr lang="en-US" b="1" dirty="0"/>
          </a:p>
        </p:txBody>
      </p:sp>
      <p:sp>
        <p:nvSpPr>
          <p:cNvPr id="19" name="TextBox 27">
            <a:extLst>
              <a:ext uri="{FF2B5EF4-FFF2-40B4-BE49-F238E27FC236}">
                <a16:creationId xmlns:a16="http://schemas.microsoft.com/office/drawing/2014/main" id="{3EAAB78C-3539-4AD6-B4D1-1A20D965DB5A}"/>
              </a:ext>
            </a:extLst>
          </p:cNvPr>
          <p:cNvSpPr txBox="1"/>
          <p:nvPr/>
        </p:nvSpPr>
        <p:spPr>
          <a:xfrm>
            <a:off x="1229404" y="6348541"/>
            <a:ext cx="4265621" cy="369332"/>
          </a:xfrm>
          <a:prstGeom prst="rect">
            <a:avLst/>
          </a:prstGeom>
          <a:solidFill>
            <a:schemeClr val="bg1"/>
          </a:solidFill>
        </p:spPr>
        <p:txBody>
          <a:bodyPr wrap="square" rtlCol="0">
            <a:spAutoFit/>
          </a:bodyPr>
          <a:lstStyle/>
          <a:p>
            <a:pPr algn="ctr"/>
            <a:r>
              <a:rPr lang="zh-CN" altLang="en-US" b="1" dirty="0"/>
              <a:t>温室气体排放的变化（百万吨）</a:t>
            </a:r>
            <a:endParaRPr lang="en-US" b="1" dirty="0"/>
          </a:p>
        </p:txBody>
      </p:sp>
    </p:spTree>
    <p:extLst>
      <p:ext uri="{BB962C8B-B14F-4D97-AF65-F5344CB8AC3E}">
        <p14:creationId xmlns:p14="http://schemas.microsoft.com/office/powerpoint/2010/main" val="590445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What Are Atmospheric Aerosols?">
            <a:extLst>
              <a:ext uri="{FF2B5EF4-FFF2-40B4-BE49-F238E27FC236}">
                <a16:creationId xmlns:a16="http://schemas.microsoft.com/office/drawing/2014/main" id="{9AA302D4-296C-7D44-C50B-B9D60BA9E503}"/>
              </a:ext>
            </a:extLst>
          </p:cNvPr>
          <p:cNvSpPr txBox="1">
            <a:spLocks/>
          </p:cNvSpPr>
          <p:nvPr/>
        </p:nvSpPr>
        <p:spPr>
          <a:xfrm>
            <a:off x="67542" y="73097"/>
            <a:ext cx="12124458" cy="692880"/>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775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grpSp>
        <p:nvGrpSpPr>
          <p:cNvPr id="16" name="组合 15">
            <a:extLst>
              <a:ext uri="{FF2B5EF4-FFF2-40B4-BE49-F238E27FC236}">
                <a16:creationId xmlns:a16="http://schemas.microsoft.com/office/drawing/2014/main" id="{D35E4BD9-EFE7-4DD3-A7DC-2F6A1551CA75}"/>
              </a:ext>
            </a:extLst>
          </p:cNvPr>
          <p:cNvGrpSpPr/>
          <p:nvPr/>
        </p:nvGrpSpPr>
        <p:grpSpPr>
          <a:xfrm>
            <a:off x="564499" y="1138162"/>
            <a:ext cx="5120014" cy="4720822"/>
            <a:chOff x="968480" y="1038196"/>
            <a:chExt cx="5120014" cy="4720822"/>
          </a:xfrm>
        </p:grpSpPr>
        <p:pic>
          <p:nvPicPr>
            <p:cNvPr id="3" name="图片 2">
              <a:extLst>
                <a:ext uri="{FF2B5EF4-FFF2-40B4-BE49-F238E27FC236}">
                  <a16:creationId xmlns:a16="http://schemas.microsoft.com/office/drawing/2014/main" id="{F3096EBF-A8F6-46EA-A1BE-7EC11A3D0263}"/>
                </a:ext>
              </a:extLst>
            </p:cNvPr>
            <p:cNvPicPr>
              <a:picLocks noChangeAspect="1"/>
            </p:cNvPicPr>
            <p:nvPr/>
          </p:nvPicPr>
          <p:blipFill rotWithShape="1">
            <a:blip r:embed="rId3">
              <a:extLst>
                <a:ext uri="{28A0092B-C50C-407E-A947-70E740481C1C}">
                  <a14:useLocalDpi xmlns:a14="http://schemas.microsoft.com/office/drawing/2010/main" val="0"/>
                </a:ext>
              </a:extLst>
            </a:blip>
            <a:srcRect r="49487"/>
            <a:stretch/>
          </p:blipFill>
          <p:spPr>
            <a:xfrm>
              <a:off x="968480" y="1038196"/>
              <a:ext cx="5120014" cy="4720822"/>
            </a:xfrm>
            <a:prstGeom prst="rect">
              <a:avLst/>
            </a:prstGeom>
          </p:spPr>
        </p:pic>
        <p:cxnSp>
          <p:nvCxnSpPr>
            <p:cNvPr id="5" name="直接箭头连接符 4">
              <a:extLst>
                <a:ext uri="{FF2B5EF4-FFF2-40B4-BE49-F238E27FC236}">
                  <a16:creationId xmlns:a16="http://schemas.microsoft.com/office/drawing/2014/main" id="{EBBA2406-E327-4AA8-A6A9-794C9BDD13DE}"/>
                </a:ext>
              </a:extLst>
            </p:cNvPr>
            <p:cNvCxnSpPr>
              <a:cxnSpLocks/>
            </p:cNvCxnSpPr>
            <p:nvPr/>
          </p:nvCxnSpPr>
          <p:spPr>
            <a:xfrm flipH="1">
              <a:off x="2117744" y="1731268"/>
              <a:ext cx="2526253" cy="15982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FD7BF426-094F-4BAD-9AED-79A61BACDBBE}"/>
                </a:ext>
              </a:extLst>
            </p:cNvPr>
            <p:cNvSpPr txBox="1"/>
            <p:nvPr/>
          </p:nvSpPr>
          <p:spPr>
            <a:xfrm>
              <a:off x="1887724" y="1618572"/>
              <a:ext cx="2051816" cy="461665"/>
            </a:xfrm>
            <a:prstGeom prst="rect">
              <a:avLst/>
            </a:prstGeom>
            <a:noFill/>
          </p:spPr>
          <p:txBody>
            <a:bodyPr wrap="square" rtlCol="0">
              <a:spAutoFit/>
            </a:bodyPr>
            <a:lstStyle/>
            <a:p>
              <a:r>
                <a:rPr lang="zh-CN" altLang="en-US" sz="2400" b="1" dirty="0">
                  <a:solidFill>
                    <a:srgbClr val="FF0000"/>
                  </a:solidFill>
                  <a:latin typeface="Calibri" panose="020F0502020204030204" pitchFamily="34" charset="0"/>
                  <a:cs typeface="Calibri" panose="020F0502020204030204" pitchFamily="34" charset="0"/>
                </a:rPr>
                <a:t>协同效应递增</a:t>
              </a:r>
              <a:endParaRPr lang="en-US" altLang="zh-CN" sz="2400" dirty="0">
                <a:solidFill>
                  <a:srgbClr val="FF0000"/>
                </a:solidFill>
                <a:latin typeface="Calibri" panose="020F0502020204030204" pitchFamily="34" charset="0"/>
                <a:cs typeface="Calibri" panose="020F0502020204030204" pitchFamily="34" charset="0"/>
              </a:endParaRPr>
            </a:p>
          </p:txBody>
        </p:sp>
      </p:grpSp>
      <p:cxnSp>
        <p:nvCxnSpPr>
          <p:cNvPr id="11" name="直接箭头连接符 10">
            <a:extLst>
              <a:ext uri="{FF2B5EF4-FFF2-40B4-BE49-F238E27FC236}">
                <a16:creationId xmlns:a16="http://schemas.microsoft.com/office/drawing/2014/main" id="{D9F67477-59BD-4198-B97C-27A82534DE8A}"/>
              </a:ext>
            </a:extLst>
          </p:cNvPr>
          <p:cNvCxnSpPr>
            <a:cxnSpLocks/>
          </p:cNvCxnSpPr>
          <p:nvPr/>
        </p:nvCxnSpPr>
        <p:spPr>
          <a:xfrm>
            <a:off x="7437145" y="5788307"/>
            <a:ext cx="354292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92764F8E-2065-4A59-A467-F9A4D6DB3004}"/>
              </a:ext>
            </a:extLst>
          </p:cNvPr>
          <p:cNvSpPr txBox="1"/>
          <p:nvPr/>
        </p:nvSpPr>
        <p:spPr>
          <a:xfrm>
            <a:off x="8108118" y="5801531"/>
            <a:ext cx="2950946" cy="461665"/>
          </a:xfrm>
          <a:prstGeom prst="rect">
            <a:avLst/>
          </a:prstGeom>
          <a:noFill/>
        </p:spPr>
        <p:txBody>
          <a:bodyPr wrap="square" rtlCol="0">
            <a:spAutoFit/>
          </a:bodyPr>
          <a:lstStyle/>
          <a:p>
            <a:r>
              <a:rPr lang="zh-CN" altLang="en-US" sz="2400" b="1" dirty="0">
                <a:solidFill>
                  <a:srgbClr val="FF0000"/>
                </a:solidFill>
                <a:latin typeface="Calibri" panose="020F0502020204030204" pitchFamily="34" charset="0"/>
                <a:cs typeface="Calibri" panose="020F0502020204030204" pitchFamily="34" charset="0"/>
              </a:rPr>
              <a:t>家庭取暖成本递增</a:t>
            </a:r>
            <a:endParaRPr lang="en-US" altLang="zh-CN" sz="2400" dirty="0">
              <a:solidFill>
                <a:srgbClr val="FF0000"/>
              </a:solidFill>
              <a:latin typeface="Calibri" panose="020F0502020204030204" pitchFamily="34" charset="0"/>
              <a:cs typeface="Calibri" panose="020F0502020204030204" pitchFamily="34" charset="0"/>
            </a:endParaRPr>
          </a:p>
        </p:txBody>
      </p:sp>
      <p:sp>
        <p:nvSpPr>
          <p:cNvPr id="17" name="文本框 16">
            <a:extLst>
              <a:ext uri="{FF2B5EF4-FFF2-40B4-BE49-F238E27FC236}">
                <a16:creationId xmlns:a16="http://schemas.microsoft.com/office/drawing/2014/main" id="{BD62341F-5A81-406F-BD87-D2BEBAB47C9F}"/>
              </a:ext>
            </a:extLst>
          </p:cNvPr>
          <p:cNvSpPr txBox="1"/>
          <p:nvPr/>
        </p:nvSpPr>
        <p:spPr>
          <a:xfrm>
            <a:off x="1009841" y="798392"/>
            <a:ext cx="4280339" cy="461665"/>
          </a:xfrm>
          <a:prstGeom prst="rect">
            <a:avLst/>
          </a:prstGeom>
          <a:noFill/>
        </p:spPr>
        <p:txBody>
          <a:bodyPr wrap="none" rtlCol="0">
            <a:spAutoFit/>
          </a:bodyPr>
          <a:lstStyle/>
          <a:p>
            <a:r>
              <a:rPr lang="zh-CN" altLang="en-US" sz="2400" b="1" dirty="0">
                <a:solidFill>
                  <a:srgbClr val="22216E"/>
                </a:solidFill>
                <a:latin typeface="Calibri" panose="020F0502020204030204" pitchFamily="34" charset="0"/>
                <a:cs typeface="Calibri" panose="020F0502020204030204" pitchFamily="34" charset="0"/>
              </a:rPr>
              <a:t>健康</a:t>
            </a:r>
            <a:r>
              <a:rPr lang="en-US" altLang="zh-CN" sz="2400" b="1" dirty="0">
                <a:solidFill>
                  <a:srgbClr val="22216E"/>
                </a:solidFill>
                <a:latin typeface="Calibri" panose="020F0502020204030204" pitchFamily="34" charset="0"/>
                <a:cs typeface="Calibri" panose="020F0502020204030204" pitchFamily="34" charset="0"/>
              </a:rPr>
              <a:t>-</a:t>
            </a:r>
            <a:r>
              <a:rPr lang="zh-CN" altLang="en-US" sz="2400" b="1" dirty="0">
                <a:solidFill>
                  <a:srgbClr val="22216E"/>
                </a:solidFill>
                <a:latin typeface="Calibri" panose="020F0502020204030204" pitchFamily="34" charset="0"/>
                <a:cs typeface="Calibri" panose="020F0502020204030204" pitchFamily="34" charset="0"/>
              </a:rPr>
              <a:t>碳排放的协同与权衡效应</a:t>
            </a:r>
          </a:p>
        </p:txBody>
      </p:sp>
      <p:sp>
        <p:nvSpPr>
          <p:cNvPr id="2" name="TextBox 1">
            <a:extLst>
              <a:ext uri="{FF2B5EF4-FFF2-40B4-BE49-F238E27FC236}">
                <a16:creationId xmlns:a16="http://schemas.microsoft.com/office/drawing/2014/main" id="{EA35905E-D47E-ED42-81CC-192CA04C52E8}"/>
              </a:ext>
            </a:extLst>
          </p:cNvPr>
          <p:cNvSpPr txBox="1"/>
          <p:nvPr/>
        </p:nvSpPr>
        <p:spPr>
          <a:xfrm>
            <a:off x="7704184" y="6225876"/>
            <a:ext cx="4339650" cy="369332"/>
          </a:xfrm>
          <a:prstGeom prst="rect">
            <a:avLst/>
          </a:prstGeom>
          <a:noFill/>
        </p:spPr>
        <p:txBody>
          <a:bodyPr wrap="none" rtlCol="0">
            <a:spAutoFit/>
          </a:bodyPr>
          <a:lstStyle/>
          <a:p>
            <a:r>
              <a:rPr lang="zh-CN" altLang="en-US" dirty="0"/>
              <a:t>年化总成本</a:t>
            </a:r>
            <a:r>
              <a:rPr lang="en-US" altLang="zh-CN" dirty="0"/>
              <a:t>=</a:t>
            </a:r>
            <a:r>
              <a:rPr lang="zh-CN" altLang="en-US" dirty="0"/>
              <a:t>年化购置成本</a:t>
            </a:r>
            <a:r>
              <a:rPr lang="en-US" altLang="zh-CN" dirty="0"/>
              <a:t>+</a:t>
            </a:r>
            <a:r>
              <a:rPr lang="zh-CN" altLang="en-US" dirty="0"/>
              <a:t>每年燃料成本</a:t>
            </a:r>
            <a:endParaRPr lang="en-US" dirty="0"/>
          </a:p>
        </p:txBody>
      </p:sp>
      <p:pic>
        <p:nvPicPr>
          <p:cNvPr id="20" name="Picture 19">
            <a:extLst>
              <a:ext uri="{FF2B5EF4-FFF2-40B4-BE49-F238E27FC236}">
                <a16:creationId xmlns:a16="http://schemas.microsoft.com/office/drawing/2014/main" id="{B580A0B4-66D5-3D45-A3B5-0CEBEEA97511}"/>
              </a:ext>
            </a:extLst>
          </p:cNvPr>
          <p:cNvPicPr>
            <a:picLocks noChangeAspect="1"/>
          </p:cNvPicPr>
          <p:nvPr/>
        </p:nvPicPr>
        <p:blipFill>
          <a:blip r:embed="rId4"/>
          <a:stretch>
            <a:fillRect/>
          </a:stretch>
        </p:blipFill>
        <p:spPr>
          <a:xfrm>
            <a:off x="9874009" y="17399"/>
            <a:ext cx="2276045" cy="798966"/>
          </a:xfrm>
          <a:prstGeom prst="rect">
            <a:avLst/>
          </a:prstGeom>
        </p:spPr>
      </p:pic>
      <p:pic>
        <p:nvPicPr>
          <p:cNvPr id="24" name="Picture 23" descr="Chart, box and whisker chart&#10;&#10;Description automatically generated">
            <a:extLst>
              <a:ext uri="{FF2B5EF4-FFF2-40B4-BE49-F238E27FC236}">
                <a16:creationId xmlns:a16="http://schemas.microsoft.com/office/drawing/2014/main" id="{982DB10F-180D-2DAE-BFC2-C79FFD7289D3}"/>
              </a:ext>
            </a:extLst>
          </p:cNvPr>
          <p:cNvPicPr>
            <a:picLocks noChangeAspect="1"/>
          </p:cNvPicPr>
          <p:nvPr/>
        </p:nvPicPr>
        <p:blipFill>
          <a:blip r:embed="rId5"/>
          <a:stretch>
            <a:fillRect/>
          </a:stretch>
        </p:blipFill>
        <p:spPr>
          <a:xfrm>
            <a:off x="6353432" y="1096010"/>
            <a:ext cx="5255416" cy="4643484"/>
          </a:xfrm>
          <a:prstGeom prst="rect">
            <a:avLst/>
          </a:prstGeom>
        </p:spPr>
      </p:pic>
      <p:sp>
        <p:nvSpPr>
          <p:cNvPr id="25" name="文本框 8">
            <a:extLst>
              <a:ext uri="{FF2B5EF4-FFF2-40B4-BE49-F238E27FC236}">
                <a16:creationId xmlns:a16="http://schemas.microsoft.com/office/drawing/2014/main" id="{F6F5A412-B98F-7887-0C70-FBD35C3496F4}"/>
              </a:ext>
            </a:extLst>
          </p:cNvPr>
          <p:cNvSpPr txBox="1"/>
          <p:nvPr/>
        </p:nvSpPr>
        <p:spPr>
          <a:xfrm>
            <a:off x="9376400" y="4125460"/>
            <a:ext cx="3164927" cy="1105431"/>
          </a:xfrm>
          <a:prstGeom prst="rect">
            <a:avLst/>
          </a:prstGeom>
          <a:noFill/>
        </p:spPr>
        <p:txBody>
          <a:bodyPr wrap="square" rtlCol="0">
            <a:spAutoFit/>
          </a:bodyPr>
          <a:lstStyle/>
          <a:p>
            <a:pPr>
              <a:lnSpc>
                <a:spcPct val="125000"/>
              </a:lnSpc>
            </a:pPr>
            <a:r>
              <a:rPr lang="zh-CN" altLang="en-US" b="1" dirty="0">
                <a:latin typeface="Calibri" panose="020F0502020204030204" pitchFamily="34" charset="0"/>
                <a:cs typeface="Calibri" panose="020F0502020204030204" pitchFamily="34" charset="0"/>
              </a:rPr>
              <a:t>农村家庭 </a:t>
            </a:r>
            <a:r>
              <a:rPr lang="en-US" altLang="zh-CN" b="1" dirty="0">
                <a:latin typeface="Calibri" panose="020F0502020204030204" pitchFamily="34" charset="0"/>
                <a:cs typeface="Calibri" panose="020F0502020204030204" pitchFamily="34" charset="0"/>
              </a:rPr>
              <a:t>(</a:t>
            </a:r>
            <a:r>
              <a:rPr lang="zh-CN" altLang="en-US" b="1" dirty="0">
                <a:latin typeface="Calibri" panose="020F0502020204030204" pitchFamily="34" charset="0"/>
                <a:cs typeface="Calibri" panose="020F0502020204030204" pitchFamily="34" charset="0"/>
              </a:rPr>
              <a:t>虚线</a:t>
            </a:r>
            <a:r>
              <a:rPr lang="en-US" altLang="zh-CN" b="1" dirty="0">
                <a:latin typeface="Calibri" panose="020F0502020204030204" pitchFamily="34" charset="0"/>
                <a:cs typeface="Calibri" panose="020F0502020204030204" pitchFamily="34" charset="0"/>
              </a:rPr>
              <a:t>)</a:t>
            </a:r>
          </a:p>
          <a:p>
            <a:pPr>
              <a:lnSpc>
                <a:spcPct val="125000"/>
              </a:lnSpc>
            </a:pPr>
            <a:r>
              <a:rPr lang="zh-CN" altLang="en-US" b="1" dirty="0">
                <a:latin typeface="Calibri" panose="020F0502020204030204" pitchFamily="34" charset="0"/>
                <a:cs typeface="Calibri" panose="020F0502020204030204" pitchFamily="34" charset="0"/>
              </a:rPr>
              <a:t>城市家庭 </a:t>
            </a:r>
            <a:r>
              <a:rPr lang="en-US" altLang="zh-CN" b="1" dirty="0">
                <a:latin typeface="Calibri" panose="020F0502020204030204" pitchFamily="34" charset="0"/>
                <a:cs typeface="Calibri" panose="020F0502020204030204" pitchFamily="34" charset="0"/>
              </a:rPr>
              <a:t>(</a:t>
            </a:r>
            <a:r>
              <a:rPr lang="zh-CN" altLang="en-US" b="1" dirty="0">
                <a:latin typeface="Calibri" panose="020F0502020204030204" pitchFamily="34" charset="0"/>
                <a:cs typeface="Calibri" panose="020F0502020204030204" pitchFamily="34" charset="0"/>
              </a:rPr>
              <a:t>实线</a:t>
            </a:r>
            <a:r>
              <a:rPr lang="en-US" altLang="zh-CN" b="1" dirty="0">
                <a:latin typeface="Calibri" panose="020F0502020204030204" pitchFamily="34" charset="0"/>
                <a:cs typeface="Calibri" panose="020F0502020204030204" pitchFamily="34" charset="0"/>
              </a:rPr>
              <a:t>)</a:t>
            </a:r>
          </a:p>
          <a:p>
            <a:pPr>
              <a:lnSpc>
                <a:spcPct val="125000"/>
              </a:lnSpc>
            </a:pPr>
            <a:endParaRPr lang="en-US" altLang="zh-CN"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975C28F-7C9B-DA6F-02B7-EC6AEFF45922}"/>
              </a:ext>
            </a:extLst>
          </p:cNvPr>
          <p:cNvSpPr txBox="1"/>
          <p:nvPr/>
        </p:nvSpPr>
        <p:spPr>
          <a:xfrm rot="16200000">
            <a:off x="4377740" y="3040551"/>
            <a:ext cx="4259499" cy="369332"/>
          </a:xfrm>
          <a:prstGeom prst="rect">
            <a:avLst/>
          </a:prstGeom>
          <a:solidFill>
            <a:schemeClr val="bg1"/>
          </a:solidFill>
        </p:spPr>
        <p:txBody>
          <a:bodyPr wrap="square" rtlCol="0">
            <a:spAutoFit/>
          </a:bodyPr>
          <a:lstStyle/>
          <a:p>
            <a:r>
              <a:rPr lang="zh-CN" altLang="en-US" b="1" dirty="0"/>
              <a:t>不考虑补贴的年化总成本</a:t>
            </a:r>
            <a:r>
              <a:rPr lang="en-US" b="1" dirty="0"/>
              <a:t>(1000</a:t>
            </a:r>
            <a:r>
              <a:rPr lang="zh-CN" altLang="en-US" b="1" dirty="0"/>
              <a:t>人民币元</a:t>
            </a:r>
            <a:r>
              <a:rPr lang="en-US" b="1" dirty="0"/>
              <a:t>)</a:t>
            </a:r>
          </a:p>
        </p:txBody>
      </p:sp>
      <p:sp>
        <p:nvSpPr>
          <p:cNvPr id="7" name="TextBox 6">
            <a:extLst>
              <a:ext uri="{FF2B5EF4-FFF2-40B4-BE49-F238E27FC236}">
                <a16:creationId xmlns:a16="http://schemas.microsoft.com/office/drawing/2014/main" id="{54FA623F-D496-B70F-276E-AEB8D6304FB6}"/>
              </a:ext>
            </a:extLst>
          </p:cNvPr>
          <p:cNvSpPr txBox="1"/>
          <p:nvPr/>
        </p:nvSpPr>
        <p:spPr>
          <a:xfrm>
            <a:off x="67542" y="79683"/>
            <a:ext cx="10527598" cy="492443"/>
          </a:xfrm>
          <a:prstGeom prst="rect">
            <a:avLst/>
          </a:prstGeom>
          <a:noFill/>
        </p:spPr>
        <p:txBody>
          <a:bodyPr wrap="square" rtlCol="0">
            <a:spAutoFit/>
          </a:bodyPr>
          <a:lstStyle/>
          <a:p>
            <a:r>
              <a:rPr lang="zh-CN" altLang="en-US" sz="2600" b="1" dirty="0"/>
              <a:t>供给侧</a:t>
            </a:r>
            <a:r>
              <a:rPr lang="en-US" altLang="zh-CN" sz="2600" b="1" dirty="0"/>
              <a:t>:  </a:t>
            </a:r>
            <a:r>
              <a:rPr lang="zh-CN" altLang="en-US" sz="2600" b="1" dirty="0"/>
              <a:t>中国北方不同清洁取暖情景中的协同与权衡效应</a:t>
            </a:r>
            <a:endParaRPr lang="en-US" altLang="zh-CN" sz="2600" b="1" dirty="0"/>
          </a:p>
        </p:txBody>
      </p:sp>
      <p:sp>
        <p:nvSpPr>
          <p:cNvPr id="4" name="TextBox 3">
            <a:extLst>
              <a:ext uri="{FF2B5EF4-FFF2-40B4-BE49-F238E27FC236}">
                <a16:creationId xmlns:a16="http://schemas.microsoft.com/office/drawing/2014/main" id="{8CF2181F-7F7F-1E17-57BE-FC1A545C6DEC}"/>
              </a:ext>
            </a:extLst>
          </p:cNvPr>
          <p:cNvSpPr txBox="1"/>
          <p:nvPr/>
        </p:nvSpPr>
        <p:spPr>
          <a:xfrm>
            <a:off x="9208606" y="759365"/>
            <a:ext cx="3017429"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M Zhou,… DL </a:t>
            </a:r>
            <a:r>
              <a:rPr lang="en-US" b="1" dirty="0" err="1">
                <a:latin typeface="Calibri" panose="020F0502020204030204" pitchFamily="34" charset="0"/>
                <a:cs typeface="Calibri" panose="020F0502020204030204" pitchFamily="34" charset="0"/>
              </a:rPr>
              <a:t>Mauzerall</a:t>
            </a:r>
            <a:r>
              <a:rPr lang="en-US" b="1" dirty="0">
                <a:latin typeface="Calibri" panose="020F0502020204030204" pitchFamily="34" charset="0"/>
                <a:cs typeface="Calibri" panose="020F0502020204030204" pitchFamily="34" charset="0"/>
              </a:rPr>
              <a:t>, </a:t>
            </a:r>
            <a:r>
              <a:rPr lang="en-US" b="1" dirty="0"/>
              <a:t>2021</a:t>
            </a:r>
          </a:p>
        </p:txBody>
      </p:sp>
      <p:sp>
        <p:nvSpPr>
          <p:cNvPr id="22" name="文本框 21">
            <a:extLst>
              <a:ext uri="{FF2B5EF4-FFF2-40B4-BE49-F238E27FC236}">
                <a16:creationId xmlns:a16="http://schemas.microsoft.com/office/drawing/2014/main" id="{EFDE8BEF-FD91-430C-A366-29E558F7D20A}"/>
              </a:ext>
            </a:extLst>
          </p:cNvPr>
          <p:cNvSpPr txBox="1"/>
          <p:nvPr/>
        </p:nvSpPr>
        <p:spPr>
          <a:xfrm>
            <a:off x="0" y="5606708"/>
            <a:ext cx="4185356" cy="1265859"/>
          </a:xfrm>
          <a:prstGeom prst="rect">
            <a:avLst/>
          </a:prstGeom>
          <a:noFill/>
        </p:spPr>
        <p:txBody>
          <a:bodyPr wrap="square" rtlCol="0">
            <a:spAutoFit/>
          </a:bodyPr>
          <a:lstStyle/>
          <a:p>
            <a:pPr>
              <a:lnSpc>
                <a:spcPct val="110000"/>
              </a:lnSpc>
            </a:pPr>
            <a:r>
              <a:rPr lang="zh-CN" altLang="en-US" sz="1400" b="1" dirty="0">
                <a:latin typeface="Calibri" panose="020F0502020204030204" pitchFamily="34" charset="0"/>
                <a:cs typeface="Calibri" panose="020F0502020204030204" pitchFamily="34" charset="0"/>
              </a:rPr>
              <a:t>图例（情景设置）</a:t>
            </a:r>
            <a:r>
              <a:rPr lang="en-US" altLang="zh-CN" sz="1400" b="1" dirty="0">
                <a:latin typeface="Calibri" panose="020F0502020204030204" pitchFamily="34" charset="0"/>
                <a:cs typeface="Calibri" panose="020F0502020204030204" pitchFamily="34" charset="0"/>
              </a:rPr>
              <a:t>:</a:t>
            </a:r>
          </a:p>
          <a:p>
            <a:pPr>
              <a:lnSpc>
                <a:spcPct val="110000"/>
              </a:lnSpc>
            </a:pPr>
            <a:r>
              <a:rPr lang="en-US" altLang="zh-CN" sz="1400" dirty="0">
                <a:solidFill>
                  <a:srgbClr val="376193"/>
                </a:solidFill>
                <a:latin typeface="Calibri" panose="020F0502020204030204" pitchFamily="34" charset="0"/>
                <a:cs typeface="Calibri" panose="020F0502020204030204" pitchFamily="34" charset="0"/>
              </a:rPr>
              <a:t>●</a:t>
            </a:r>
            <a:r>
              <a:rPr lang="zh-CN" altLang="en-US" sz="1400" dirty="0">
                <a:solidFill>
                  <a:srgbClr val="376193"/>
                </a:solidFill>
                <a:latin typeface="Calibri" panose="020F0502020204030204" pitchFamily="34" charset="0"/>
                <a:cs typeface="Calibri" panose="020F0502020204030204" pitchFamily="34" charset="0"/>
              </a:rPr>
              <a:t>洁净型煤与新型煤炉（</a:t>
            </a:r>
            <a:r>
              <a:rPr lang="en-US" altLang="zh-CN" sz="1400" dirty="0">
                <a:solidFill>
                  <a:srgbClr val="376193"/>
                </a:solidFill>
                <a:latin typeface="Calibri" panose="020F0502020204030204" pitchFamily="34" charset="0"/>
                <a:cs typeface="Calibri" panose="020F0502020204030204" pitchFamily="34" charset="0"/>
              </a:rPr>
              <a:t> </a:t>
            </a:r>
            <a:r>
              <a:rPr lang="zh-CN" altLang="en-US" sz="1400" dirty="0">
                <a:solidFill>
                  <a:srgbClr val="376193"/>
                </a:solidFill>
                <a:latin typeface="Calibri" panose="020F0502020204030204" pitchFamily="34" charset="0"/>
                <a:cs typeface="Calibri" panose="020F0502020204030204" pitchFamily="34" charset="0"/>
              </a:rPr>
              <a:t>高污染物排放</a:t>
            </a:r>
            <a:r>
              <a:rPr lang="en-US" altLang="zh-CN" sz="1400" dirty="0">
                <a:solidFill>
                  <a:srgbClr val="376193"/>
                </a:solidFill>
                <a:latin typeface="Calibri" panose="020F0502020204030204" pitchFamily="34" charset="0"/>
                <a:cs typeface="Calibri" panose="020F0502020204030204" pitchFamily="34" charset="0"/>
              </a:rPr>
              <a:t>CCIS_HIGH</a:t>
            </a:r>
            <a:r>
              <a:rPr lang="zh-CN" altLang="en-US" sz="1400" dirty="0">
                <a:solidFill>
                  <a:srgbClr val="376193"/>
                </a:solidFill>
                <a:latin typeface="Calibri" panose="020F0502020204030204" pitchFamily="34" charset="0"/>
                <a:cs typeface="Calibri" panose="020F0502020204030204" pitchFamily="34" charset="0"/>
              </a:rPr>
              <a:t>）</a:t>
            </a:r>
            <a:endParaRPr lang="en-US" altLang="zh-CN" sz="1400" dirty="0">
              <a:solidFill>
                <a:srgbClr val="376193"/>
              </a:solidFill>
              <a:latin typeface="Calibri" panose="020F0502020204030204" pitchFamily="34" charset="0"/>
              <a:cs typeface="Calibri" panose="020F0502020204030204" pitchFamily="34" charset="0"/>
            </a:endParaRPr>
          </a:p>
          <a:p>
            <a:pPr>
              <a:lnSpc>
                <a:spcPct val="110000"/>
              </a:lnSpc>
            </a:pPr>
            <a:r>
              <a:rPr lang="en-US" altLang="zh-CN" sz="1400" dirty="0">
                <a:solidFill>
                  <a:srgbClr val="376193"/>
                </a:solidFill>
                <a:latin typeface="Calibri" panose="020F0502020204030204" pitchFamily="34" charset="0"/>
                <a:cs typeface="Calibri" panose="020F0502020204030204" pitchFamily="34" charset="0"/>
              </a:rPr>
              <a:t>◄</a:t>
            </a:r>
            <a:r>
              <a:rPr lang="zh-CN" altLang="en-US" sz="1400" dirty="0">
                <a:solidFill>
                  <a:srgbClr val="376193"/>
                </a:solidFill>
                <a:latin typeface="Calibri" panose="020F0502020204030204" pitchFamily="34" charset="0"/>
                <a:cs typeface="Calibri" panose="020F0502020204030204" pitchFamily="34" charset="0"/>
              </a:rPr>
              <a:t>洁净型煤与新型煤炉（低污染物排放</a:t>
            </a:r>
            <a:r>
              <a:rPr lang="en-US" altLang="zh-CN" sz="1400" dirty="0">
                <a:solidFill>
                  <a:srgbClr val="376193"/>
                </a:solidFill>
                <a:latin typeface="Calibri" panose="020F0502020204030204" pitchFamily="34" charset="0"/>
                <a:cs typeface="Calibri" panose="020F0502020204030204" pitchFamily="34" charset="0"/>
              </a:rPr>
              <a:t>CCIS_LOW</a:t>
            </a:r>
            <a:r>
              <a:rPr lang="zh-CN" altLang="en-US" sz="1400" dirty="0">
                <a:solidFill>
                  <a:srgbClr val="376193"/>
                </a:solidFill>
                <a:latin typeface="Calibri" panose="020F0502020204030204" pitchFamily="34" charset="0"/>
                <a:cs typeface="Calibri" panose="020F0502020204030204" pitchFamily="34" charset="0"/>
              </a:rPr>
              <a:t>）</a:t>
            </a:r>
            <a:endParaRPr lang="en-US" altLang="zh-CN" sz="1400" dirty="0">
              <a:solidFill>
                <a:srgbClr val="376193"/>
              </a:solidFill>
              <a:latin typeface="Calibri" panose="020F0502020204030204" pitchFamily="34" charset="0"/>
              <a:cs typeface="Calibri" panose="020F0502020204030204" pitchFamily="34" charset="0"/>
            </a:endParaRPr>
          </a:p>
          <a:p>
            <a:pPr>
              <a:lnSpc>
                <a:spcPct val="110000"/>
              </a:lnSpc>
            </a:pPr>
            <a:r>
              <a:rPr lang="en-US" altLang="zh-CN" sz="1400" dirty="0">
                <a:solidFill>
                  <a:srgbClr val="FFA51B"/>
                </a:solidFill>
                <a:latin typeface="Calibri" panose="020F0502020204030204" pitchFamily="34" charset="0"/>
                <a:cs typeface="Calibri" panose="020F0502020204030204" pitchFamily="34" charset="0"/>
              </a:rPr>
              <a:t>●</a:t>
            </a:r>
            <a:r>
              <a:rPr lang="zh-CN" altLang="en-US" sz="1400" dirty="0">
                <a:solidFill>
                  <a:srgbClr val="FFA51B"/>
                </a:solidFill>
                <a:latin typeface="Calibri" panose="020F0502020204030204" pitchFamily="34" charset="0"/>
                <a:cs typeface="Calibri" panose="020F0502020204030204" pitchFamily="34" charset="0"/>
              </a:rPr>
              <a:t>天然气炉（</a:t>
            </a:r>
            <a:r>
              <a:rPr lang="en-US" altLang="zh-CN" sz="1400" dirty="0">
                <a:solidFill>
                  <a:srgbClr val="FFA51B"/>
                </a:solidFill>
                <a:latin typeface="Calibri" panose="020F0502020204030204" pitchFamily="34" charset="0"/>
                <a:cs typeface="Calibri" panose="020F0502020204030204" pitchFamily="34" charset="0"/>
              </a:rPr>
              <a:t>NGH</a:t>
            </a:r>
            <a:r>
              <a:rPr lang="zh-CN" altLang="en-US" sz="1400" dirty="0">
                <a:solidFill>
                  <a:srgbClr val="FFA51B"/>
                </a:solidFill>
                <a:latin typeface="Calibri" panose="020F0502020204030204" pitchFamily="34" charset="0"/>
                <a:cs typeface="Calibri" panose="020F0502020204030204" pitchFamily="34" charset="0"/>
              </a:rPr>
              <a:t>）</a:t>
            </a:r>
            <a:endParaRPr lang="en-US" altLang="zh-CN" sz="1400" dirty="0">
              <a:solidFill>
                <a:srgbClr val="FFA51B"/>
              </a:solidFill>
              <a:latin typeface="Calibri" panose="020F0502020204030204" pitchFamily="34" charset="0"/>
              <a:cs typeface="Calibri" panose="020F0502020204030204" pitchFamily="34" charset="0"/>
            </a:endParaRPr>
          </a:p>
          <a:p>
            <a:pPr>
              <a:lnSpc>
                <a:spcPct val="110000"/>
              </a:lnSpc>
            </a:pPr>
            <a:r>
              <a:rPr lang="en-US" altLang="zh-CN" sz="1400" dirty="0">
                <a:solidFill>
                  <a:srgbClr val="BD49AE"/>
                </a:solidFill>
                <a:latin typeface="Calibri" panose="020F0502020204030204" pitchFamily="34" charset="0"/>
                <a:cs typeface="Calibri" panose="020F0502020204030204" pitchFamily="34" charset="0"/>
              </a:rPr>
              <a:t>●</a:t>
            </a:r>
            <a:r>
              <a:rPr lang="zh-CN" altLang="en-US" sz="1400" dirty="0">
                <a:solidFill>
                  <a:srgbClr val="BD49AE"/>
                </a:solidFill>
                <a:latin typeface="Calibri" panose="020F0502020204030204" pitchFamily="34" charset="0"/>
                <a:cs typeface="Calibri" panose="020F0502020204030204" pitchFamily="34" charset="0"/>
              </a:rPr>
              <a:t>电暖器，</a:t>
            </a:r>
            <a:r>
              <a:rPr lang="en-US" altLang="zh-CN" sz="1400" dirty="0">
                <a:solidFill>
                  <a:srgbClr val="BD49AE"/>
                </a:solidFill>
                <a:latin typeface="Calibri" panose="020F0502020204030204" pitchFamily="34" charset="0"/>
                <a:cs typeface="Calibri" panose="020F0502020204030204" pitchFamily="34" charset="0"/>
              </a:rPr>
              <a:t>2015</a:t>
            </a:r>
            <a:r>
              <a:rPr lang="zh-CN" altLang="en-US" sz="1400" dirty="0">
                <a:solidFill>
                  <a:srgbClr val="BD49AE"/>
                </a:solidFill>
                <a:latin typeface="Calibri" panose="020F0502020204030204" pitchFamily="34" charset="0"/>
                <a:cs typeface="Calibri" panose="020F0502020204030204" pitchFamily="34" charset="0"/>
              </a:rPr>
              <a:t>电网结构</a:t>
            </a:r>
            <a:r>
              <a:rPr lang="en-US" altLang="zh-CN" sz="1400" dirty="0">
                <a:solidFill>
                  <a:srgbClr val="BD49AE"/>
                </a:solidFill>
                <a:latin typeface="Calibri" panose="020F0502020204030204" pitchFamily="34" charset="0"/>
                <a:cs typeface="Calibri" panose="020F0502020204030204" pitchFamily="34" charset="0"/>
              </a:rPr>
              <a:t>(RH_2015)</a:t>
            </a:r>
          </a:p>
        </p:txBody>
      </p:sp>
      <p:sp>
        <p:nvSpPr>
          <p:cNvPr id="8" name="矩形 7">
            <a:extLst>
              <a:ext uri="{FF2B5EF4-FFF2-40B4-BE49-F238E27FC236}">
                <a16:creationId xmlns:a16="http://schemas.microsoft.com/office/drawing/2014/main" id="{3569249D-5943-4FE6-90A3-60D4C4844D65}"/>
              </a:ext>
            </a:extLst>
          </p:cNvPr>
          <p:cNvSpPr/>
          <p:nvPr/>
        </p:nvSpPr>
        <p:spPr>
          <a:xfrm>
            <a:off x="4026346" y="5843154"/>
            <a:ext cx="6096000" cy="1028871"/>
          </a:xfrm>
          <a:prstGeom prst="rect">
            <a:avLst/>
          </a:prstGeom>
        </p:spPr>
        <p:txBody>
          <a:bodyPr>
            <a:spAutoFit/>
          </a:bodyPr>
          <a:lstStyle/>
          <a:p>
            <a:pPr>
              <a:lnSpc>
                <a:spcPct val="110000"/>
              </a:lnSpc>
            </a:pPr>
            <a:r>
              <a:rPr lang="en-US" altLang="zh-CN" sz="1400" dirty="0">
                <a:solidFill>
                  <a:srgbClr val="BD49AE"/>
                </a:solidFill>
                <a:latin typeface="Calibri" panose="020F0502020204030204" pitchFamily="34" charset="0"/>
                <a:cs typeface="Calibri" panose="020F0502020204030204" pitchFamily="34" charset="0"/>
              </a:rPr>
              <a:t>◄</a:t>
            </a:r>
            <a:r>
              <a:rPr lang="zh-CN" altLang="en-US" sz="1400" dirty="0">
                <a:solidFill>
                  <a:srgbClr val="BD49AE"/>
                </a:solidFill>
                <a:latin typeface="Calibri" panose="020F0502020204030204" pitchFamily="34" charset="0"/>
                <a:cs typeface="Calibri" panose="020F0502020204030204" pitchFamily="34" charset="0"/>
              </a:rPr>
              <a:t>电暖器，</a:t>
            </a:r>
            <a:r>
              <a:rPr lang="en-US" altLang="zh-CN" sz="1400" dirty="0">
                <a:solidFill>
                  <a:srgbClr val="BD49AE"/>
                </a:solidFill>
                <a:latin typeface="Calibri" panose="020F0502020204030204" pitchFamily="34" charset="0"/>
                <a:cs typeface="Calibri" panose="020F0502020204030204" pitchFamily="34" charset="0"/>
              </a:rPr>
              <a:t>2030</a:t>
            </a:r>
            <a:r>
              <a:rPr lang="zh-CN" altLang="en-US" sz="1400" dirty="0">
                <a:solidFill>
                  <a:srgbClr val="BD49AE"/>
                </a:solidFill>
                <a:latin typeface="Calibri" panose="020F0502020204030204" pitchFamily="34" charset="0"/>
                <a:cs typeface="Calibri" panose="020F0502020204030204" pitchFamily="34" charset="0"/>
              </a:rPr>
              <a:t>电网结构</a:t>
            </a:r>
            <a:r>
              <a:rPr lang="en-US" altLang="zh-CN" sz="1400" dirty="0">
                <a:solidFill>
                  <a:srgbClr val="BD49AE"/>
                </a:solidFill>
                <a:latin typeface="Calibri" panose="020F0502020204030204" pitchFamily="34" charset="0"/>
                <a:cs typeface="Calibri" panose="020F0502020204030204" pitchFamily="34" charset="0"/>
              </a:rPr>
              <a:t>(RH_2030)</a:t>
            </a:r>
          </a:p>
          <a:p>
            <a:pPr>
              <a:lnSpc>
                <a:spcPct val="110000"/>
              </a:lnSpc>
            </a:pPr>
            <a:r>
              <a:rPr lang="en-US" altLang="zh-CN" sz="1400" dirty="0">
                <a:solidFill>
                  <a:srgbClr val="509B58"/>
                </a:solidFill>
                <a:latin typeface="Calibri" panose="020F0502020204030204" pitchFamily="34" charset="0"/>
                <a:cs typeface="Calibri" panose="020F0502020204030204" pitchFamily="34" charset="0"/>
              </a:rPr>
              <a:t>● </a:t>
            </a:r>
            <a:r>
              <a:rPr lang="zh-CN" altLang="en-US" sz="1400" dirty="0">
                <a:solidFill>
                  <a:srgbClr val="509B58"/>
                </a:solidFill>
                <a:latin typeface="Calibri" panose="020F0502020204030204" pitchFamily="34" charset="0"/>
                <a:cs typeface="Calibri" panose="020F0502020204030204" pitchFamily="34" charset="0"/>
              </a:rPr>
              <a:t>空气源热泵，</a:t>
            </a:r>
            <a:r>
              <a:rPr lang="en-US" altLang="zh-CN" sz="1400" dirty="0">
                <a:solidFill>
                  <a:srgbClr val="509B58"/>
                </a:solidFill>
                <a:latin typeface="Calibri" panose="020F0502020204030204" pitchFamily="34" charset="0"/>
                <a:cs typeface="Calibri" panose="020F0502020204030204" pitchFamily="34" charset="0"/>
              </a:rPr>
              <a:t>2015</a:t>
            </a:r>
            <a:r>
              <a:rPr lang="zh-CN" altLang="en-US" sz="1400" dirty="0">
                <a:solidFill>
                  <a:srgbClr val="509B58"/>
                </a:solidFill>
                <a:latin typeface="Calibri" panose="020F0502020204030204" pitchFamily="34" charset="0"/>
                <a:cs typeface="Calibri" panose="020F0502020204030204" pitchFamily="34" charset="0"/>
              </a:rPr>
              <a:t>电网结构</a:t>
            </a:r>
            <a:r>
              <a:rPr lang="en-US" altLang="zh-CN" sz="1400" dirty="0">
                <a:solidFill>
                  <a:srgbClr val="509B58"/>
                </a:solidFill>
                <a:latin typeface="Calibri" panose="020F0502020204030204" pitchFamily="34" charset="0"/>
                <a:cs typeface="Calibri" panose="020F0502020204030204" pitchFamily="34" charset="0"/>
              </a:rPr>
              <a:t>(AAHP_2015)</a:t>
            </a:r>
          </a:p>
          <a:p>
            <a:pPr>
              <a:lnSpc>
                <a:spcPct val="110000"/>
              </a:lnSpc>
            </a:pPr>
            <a:r>
              <a:rPr lang="en-US" altLang="zh-CN" sz="1400" dirty="0">
                <a:solidFill>
                  <a:srgbClr val="509B58"/>
                </a:solidFill>
                <a:latin typeface="Calibri" panose="020F0502020204030204" pitchFamily="34" charset="0"/>
                <a:cs typeface="Calibri" panose="020F0502020204030204" pitchFamily="34" charset="0"/>
              </a:rPr>
              <a:t>◄</a:t>
            </a:r>
            <a:r>
              <a:rPr lang="zh-CN" altLang="en-US" sz="1400" dirty="0">
                <a:solidFill>
                  <a:srgbClr val="509B58"/>
                </a:solidFill>
                <a:latin typeface="Calibri" panose="020F0502020204030204" pitchFamily="34" charset="0"/>
                <a:cs typeface="Calibri" panose="020F0502020204030204" pitchFamily="34" charset="0"/>
              </a:rPr>
              <a:t>空气源热泵，</a:t>
            </a:r>
            <a:r>
              <a:rPr lang="en-US" altLang="zh-CN" sz="1400" dirty="0">
                <a:solidFill>
                  <a:srgbClr val="509B58"/>
                </a:solidFill>
                <a:latin typeface="Calibri" panose="020F0502020204030204" pitchFamily="34" charset="0"/>
                <a:cs typeface="Calibri" panose="020F0502020204030204" pitchFamily="34" charset="0"/>
              </a:rPr>
              <a:t>2030</a:t>
            </a:r>
            <a:r>
              <a:rPr lang="zh-CN" altLang="en-US" sz="1400" dirty="0">
                <a:solidFill>
                  <a:srgbClr val="509B58"/>
                </a:solidFill>
                <a:latin typeface="Calibri" panose="020F0502020204030204" pitchFamily="34" charset="0"/>
                <a:cs typeface="Calibri" panose="020F0502020204030204" pitchFamily="34" charset="0"/>
              </a:rPr>
              <a:t>电网结构</a:t>
            </a:r>
            <a:r>
              <a:rPr lang="en-US" altLang="zh-CN" sz="1400" dirty="0">
                <a:solidFill>
                  <a:srgbClr val="509B58"/>
                </a:solidFill>
                <a:latin typeface="Calibri" panose="020F0502020204030204" pitchFamily="34" charset="0"/>
                <a:cs typeface="Calibri" panose="020F0502020204030204" pitchFamily="34" charset="0"/>
              </a:rPr>
              <a:t>(AAHP_2030)</a:t>
            </a:r>
          </a:p>
          <a:p>
            <a:pPr>
              <a:lnSpc>
                <a:spcPct val="110000"/>
              </a:lnSpc>
            </a:pPr>
            <a:r>
              <a:rPr lang="en-US" altLang="zh-CN" sz="1400" dirty="0">
                <a:solidFill>
                  <a:srgbClr val="77E582"/>
                </a:solidFill>
                <a:latin typeface="Calibri" panose="020F0502020204030204" pitchFamily="34" charset="0"/>
                <a:cs typeface="Calibri" panose="020F0502020204030204" pitchFamily="34" charset="0"/>
              </a:rPr>
              <a:t>●</a:t>
            </a:r>
            <a:r>
              <a:rPr lang="en-US" altLang="zh-CN" sz="1400" baseline="30000" dirty="0">
                <a:solidFill>
                  <a:srgbClr val="376193"/>
                </a:solidFill>
                <a:latin typeface="Calibri" panose="020F0502020204030204" pitchFamily="34" charset="0"/>
                <a:cs typeface="Calibri" panose="020F0502020204030204" pitchFamily="34" charset="0"/>
              </a:rPr>
              <a:t> </a:t>
            </a:r>
            <a:r>
              <a:rPr lang="zh-CN" altLang="en-US" sz="1400" dirty="0">
                <a:solidFill>
                  <a:srgbClr val="77E582"/>
                </a:solidFill>
                <a:latin typeface="Calibri" panose="020F0502020204030204" pitchFamily="34" charset="0"/>
                <a:cs typeface="Calibri" panose="020F0502020204030204" pitchFamily="34" charset="0"/>
              </a:rPr>
              <a:t>空气源热泵，</a:t>
            </a:r>
            <a:r>
              <a:rPr lang="en-US" altLang="zh-CN" sz="1400" dirty="0">
                <a:solidFill>
                  <a:srgbClr val="77E582"/>
                </a:solidFill>
                <a:latin typeface="Calibri" panose="020F0502020204030204" pitchFamily="34" charset="0"/>
                <a:cs typeface="Calibri" panose="020F0502020204030204" pitchFamily="34" charset="0"/>
              </a:rPr>
              <a:t>0%</a:t>
            </a:r>
            <a:r>
              <a:rPr lang="zh-CN" altLang="en-US" sz="1400" dirty="0">
                <a:solidFill>
                  <a:srgbClr val="77E582"/>
                </a:solidFill>
                <a:latin typeface="Calibri" panose="020F0502020204030204" pitchFamily="34" charset="0"/>
                <a:cs typeface="Calibri" panose="020F0502020204030204" pitchFamily="34" charset="0"/>
              </a:rPr>
              <a:t>化石燃料电网结构</a:t>
            </a:r>
            <a:r>
              <a:rPr lang="en-US" altLang="zh-CN" sz="1400" dirty="0">
                <a:solidFill>
                  <a:srgbClr val="77E582"/>
                </a:solidFill>
                <a:latin typeface="Calibri" panose="020F0502020204030204" pitchFamily="34" charset="0"/>
                <a:cs typeface="Calibri" panose="020F0502020204030204" pitchFamily="34" charset="0"/>
              </a:rPr>
              <a:t>(NFE)</a:t>
            </a:r>
            <a:endParaRPr lang="en-US" altLang="zh-CN" sz="1400" dirty="0">
              <a:solidFill>
                <a:srgbClr val="FFA51B"/>
              </a:solidFill>
              <a:latin typeface="Calibri" panose="020F0502020204030204" pitchFamily="34" charset="0"/>
              <a:cs typeface="Calibri" panose="020F0502020204030204" pitchFamily="34" charset="0"/>
            </a:endParaRPr>
          </a:p>
        </p:txBody>
      </p:sp>
      <p:sp>
        <p:nvSpPr>
          <p:cNvPr id="18" name="文本框 17">
            <a:extLst>
              <a:ext uri="{FF2B5EF4-FFF2-40B4-BE49-F238E27FC236}">
                <a16:creationId xmlns:a16="http://schemas.microsoft.com/office/drawing/2014/main" id="{9DED7CA4-D88F-430B-8CE3-72C463E4FFB8}"/>
              </a:ext>
            </a:extLst>
          </p:cNvPr>
          <p:cNvSpPr txBox="1"/>
          <p:nvPr/>
        </p:nvSpPr>
        <p:spPr>
          <a:xfrm>
            <a:off x="6949815" y="796021"/>
            <a:ext cx="2031325" cy="461665"/>
          </a:xfrm>
          <a:prstGeom prst="rect">
            <a:avLst/>
          </a:prstGeom>
          <a:noFill/>
        </p:spPr>
        <p:txBody>
          <a:bodyPr wrap="none" rtlCol="0">
            <a:spAutoFit/>
          </a:bodyPr>
          <a:lstStyle/>
          <a:p>
            <a:r>
              <a:rPr lang="zh-CN" altLang="en-US" sz="2400" b="1" dirty="0">
                <a:solidFill>
                  <a:srgbClr val="22216E"/>
                </a:solidFill>
                <a:latin typeface="Calibri" panose="020F0502020204030204" pitchFamily="34" charset="0"/>
                <a:cs typeface="Calibri" panose="020F0502020204030204" pitchFamily="34" charset="0"/>
              </a:rPr>
              <a:t>家庭取暖成本</a:t>
            </a:r>
          </a:p>
        </p:txBody>
      </p:sp>
      <p:sp>
        <p:nvSpPr>
          <p:cNvPr id="23" name="TextBox 27">
            <a:extLst>
              <a:ext uri="{FF2B5EF4-FFF2-40B4-BE49-F238E27FC236}">
                <a16:creationId xmlns:a16="http://schemas.microsoft.com/office/drawing/2014/main" id="{1C81BD6E-96B4-45FC-A7B2-A57F0ADC7C5E}"/>
              </a:ext>
            </a:extLst>
          </p:cNvPr>
          <p:cNvSpPr txBox="1"/>
          <p:nvPr/>
        </p:nvSpPr>
        <p:spPr>
          <a:xfrm>
            <a:off x="7179034" y="1481359"/>
            <a:ext cx="814229" cy="307777"/>
          </a:xfrm>
          <a:prstGeom prst="rect">
            <a:avLst/>
          </a:prstGeom>
          <a:solidFill>
            <a:schemeClr val="bg1"/>
          </a:solidFill>
        </p:spPr>
        <p:txBody>
          <a:bodyPr wrap="square" rtlCol="0">
            <a:spAutoFit/>
          </a:bodyPr>
          <a:lstStyle/>
          <a:p>
            <a:pPr algn="ctr"/>
            <a:r>
              <a:rPr lang="zh-CN" altLang="en-US" sz="1400" b="1" dirty="0"/>
              <a:t>散煤</a:t>
            </a:r>
            <a:endParaRPr lang="en-US" sz="1400" b="1" dirty="0"/>
          </a:p>
        </p:txBody>
      </p:sp>
      <p:sp>
        <p:nvSpPr>
          <p:cNvPr id="26" name="TextBox 27">
            <a:extLst>
              <a:ext uri="{FF2B5EF4-FFF2-40B4-BE49-F238E27FC236}">
                <a16:creationId xmlns:a16="http://schemas.microsoft.com/office/drawing/2014/main" id="{9DC0F4F0-316E-4851-BDD8-C8CF4F0AAB4D}"/>
              </a:ext>
            </a:extLst>
          </p:cNvPr>
          <p:cNvSpPr txBox="1"/>
          <p:nvPr/>
        </p:nvSpPr>
        <p:spPr>
          <a:xfrm>
            <a:off x="8108118" y="1481359"/>
            <a:ext cx="814229" cy="307777"/>
          </a:xfrm>
          <a:prstGeom prst="rect">
            <a:avLst/>
          </a:prstGeom>
          <a:solidFill>
            <a:schemeClr val="bg1"/>
          </a:solidFill>
        </p:spPr>
        <p:txBody>
          <a:bodyPr wrap="square" rtlCol="0">
            <a:spAutoFit/>
          </a:bodyPr>
          <a:lstStyle/>
          <a:p>
            <a:pPr algn="ctr"/>
            <a:r>
              <a:rPr lang="zh-CN" altLang="en-US" sz="1400" b="1" dirty="0">
                <a:solidFill>
                  <a:srgbClr val="376193"/>
                </a:solidFill>
              </a:rPr>
              <a:t>洁净煤</a:t>
            </a:r>
            <a:endParaRPr lang="en-US" sz="1400" b="1" dirty="0">
              <a:solidFill>
                <a:srgbClr val="376193"/>
              </a:solidFill>
            </a:endParaRPr>
          </a:p>
        </p:txBody>
      </p:sp>
      <p:sp>
        <p:nvSpPr>
          <p:cNvPr id="27" name="TextBox 27">
            <a:extLst>
              <a:ext uri="{FF2B5EF4-FFF2-40B4-BE49-F238E27FC236}">
                <a16:creationId xmlns:a16="http://schemas.microsoft.com/office/drawing/2014/main" id="{FF8DA1BA-D40B-45DE-8657-3390117B9797}"/>
              </a:ext>
            </a:extLst>
          </p:cNvPr>
          <p:cNvSpPr txBox="1"/>
          <p:nvPr/>
        </p:nvSpPr>
        <p:spPr>
          <a:xfrm>
            <a:off x="8985361" y="1486290"/>
            <a:ext cx="814229" cy="307777"/>
          </a:xfrm>
          <a:prstGeom prst="rect">
            <a:avLst/>
          </a:prstGeom>
          <a:solidFill>
            <a:schemeClr val="bg1"/>
          </a:solidFill>
        </p:spPr>
        <p:txBody>
          <a:bodyPr wrap="square" rtlCol="0">
            <a:spAutoFit/>
          </a:bodyPr>
          <a:lstStyle/>
          <a:p>
            <a:pPr algn="ctr"/>
            <a:r>
              <a:rPr lang="zh-CN" altLang="en-US" sz="1400" b="1" dirty="0">
                <a:solidFill>
                  <a:srgbClr val="509B58"/>
                </a:solidFill>
              </a:rPr>
              <a:t>热泵</a:t>
            </a:r>
            <a:endParaRPr lang="en-US" sz="1400" b="1" dirty="0">
              <a:solidFill>
                <a:srgbClr val="509B58"/>
              </a:solidFill>
            </a:endParaRPr>
          </a:p>
        </p:txBody>
      </p:sp>
      <p:sp>
        <p:nvSpPr>
          <p:cNvPr id="29" name="TextBox 27">
            <a:extLst>
              <a:ext uri="{FF2B5EF4-FFF2-40B4-BE49-F238E27FC236}">
                <a16:creationId xmlns:a16="http://schemas.microsoft.com/office/drawing/2014/main" id="{55D36830-B57B-4298-A032-BDE537322234}"/>
              </a:ext>
            </a:extLst>
          </p:cNvPr>
          <p:cNvSpPr txBox="1"/>
          <p:nvPr/>
        </p:nvSpPr>
        <p:spPr>
          <a:xfrm>
            <a:off x="9799590" y="1478038"/>
            <a:ext cx="814229" cy="307777"/>
          </a:xfrm>
          <a:prstGeom prst="rect">
            <a:avLst/>
          </a:prstGeom>
          <a:solidFill>
            <a:schemeClr val="bg1"/>
          </a:solidFill>
        </p:spPr>
        <p:txBody>
          <a:bodyPr wrap="square" rtlCol="0">
            <a:spAutoFit/>
          </a:bodyPr>
          <a:lstStyle/>
          <a:p>
            <a:pPr algn="ctr"/>
            <a:r>
              <a:rPr lang="zh-CN" altLang="en-US" sz="1400" b="1" dirty="0">
                <a:solidFill>
                  <a:srgbClr val="FFA51B"/>
                </a:solidFill>
              </a:rPr>
              <a:t>燃气炉</a:t>
            </a:r>
            <a:endParaRPr lang="en-US" sz="1400" b="1" dirty="0">
              <a:solidFill>
                <a:srgbClr val="FFA51B"/>
              </a:solidFill>
            </a:endParaRPr>
          </a:p>
        </p:txBody>
      </p:sp>
      <p:sp>
        <p:nvSpPr>
          <p:cNvPr id="30" name="TextBox 27">
            <a:extLst>
              <a:ext uri="{FF2B5EF4-FFF2-40B4-BE49-F238E27FC236}">
                <a16:creationId xmlns:a16="http://schemas.microsoft.com/office/drawing/2014/main" id="{2BC57EFD-A137-4F39-BD16-C25E568FB79D}"/>
              </a:ext>
            </a:extLst>
          </p:cNvPr>
          <p:cNvSpPr txBox="1"/>
          <p:nvPr/>
        </p:nvSpPr>
        <p:spPr>
          <a:xfrm>
            <a:off x="10586212" y="1319332"/>
            <a:ext cx="814229" cy="307777"/>
          </a:xfrm>
          <a:prstGeom prst="rect">
            <a:avLst/>
          </a:prstGeom>
          <a:solidFill>
            <a:schemeClr val="bg1"/>
          </a:solidFill>
        </p:spPr>
        <p:txBody>
          <a:bodyPr wrap="square" rtlCol="0">
            <a:spAutoFit/>
          </a:bodyPr>
          <a:lstStyle/>
          <a:p>
            <a:pPr algn="ctr"/>
            <a:r>
              <a:rPr lang="zh-CN" altLang="en-US" sz="1400" b="1" dirty="0">
                <a:solidFill>
                  <a:srgbClr val="BD49AE"/>
                </a:solidFill>
              </a:rPr>
              <a:t>电暖器</a:t>
            </a:r>
            <a:endParaRPr lang="en-US" sz="1400" b="1" dirty="0">
              <a:solidFill>
                <a:srgbClr val="BD49AE"/>
              </a:solidFill>
            </a:endParaRPr>
          </a:p>
        </p:txBody>
      </p:sp>
      <p:sp>
        <p:nvSpPr>
          <p:cNvPr id="31" name="TextBox 27">
            <a:extLst>
              <a:ext uri="{FF2B5EF4-FFF2-40B4-BE49-F238E27FC236}">
                <a16:creationId xmlns:a16="http://schemas.microsoft.com/office/drawing/2014/main" id="{69FB098E-02A1-4F5C-98E2-F9CDCBAE8D07}"/>
              </a:ext>
            </a:extLst>
          </p:cNvPr>
          <p:cNvSpPr txBox="1"/>
          <p:nvPr/>
        </p:nvSpPr>
        <p:spPr>
          <a:xfrm rot="16200000">
            <a:off x="-1390876" y="3003349"/>
            <a:ext cx="4170094" cy="307777"/>
          </a:xfrm>
          <a:prstGeom prst="rect">
            <a:avLst/>
          </a:prstGeom>
          <a:solidFill>
            <a:schemeClr val="bg1"/>
          </a:solidFill>
        </p:spPr>
        <p:txBody>
          <a:bodyPr wrap="square" rtlCol="0">
            <a:spAutoFit/>
          </a:bodyPr>
          <a:lstStyle/>
          <a:p>
            <a:pPr algn="ctr"/>
            <a:r>
              <a:rPr lang="zh-CN" altLang="en-US" sz="1400" b="1" dirty="0"/>
              <a:t>过早死亡人数的变化（</a:t>
            </a:r>
            <a:r>
              <a:rPr lang="en-US" altLang="zh-CN" sz="1400" b="1" dirty="0"/>
              <a:t>1000</a:t>
            </a:r>
            <a:r>
              <a:rPr lang="zh-CN" altLang="en-US" sz="1400" b="1" dirty="0"/>
              <a:t>人）</a:t>
            </a:r>
            <a:endParaRPr lang="en-US" sz="1400" b="1" dirty="0"/>
          </a:p>
        </p:txBody>
      </p:sp>
      <p:sp>
        <p:nvSpPr>
          <p:cNvPr id="32" name="TextBox 27">
            <a:extLst>
              <a:ext uri="{FF2B5EF4-FFF2-40B4-BE49-F238E27FC236}">
                <a16:creationId xmlns:a16="http://schemas.microsoft.com/office/drawing/2014/main" id="{E5318661-4F8D-48D5-A409-E6965174DB7A}"/>
              </a:ext>
            </a:extLst>
          </p:cNvPr>
          <p:cNvSpPr txBox="1"/>
          <p:nvPr/>
        </p:nvSpPr>
        <p:spPr>
          <a:xfrm>
            <a:off x="1065720" y="5340390"/>
            <a:ext cx="4265621" cy="307777"/>
          </a:xfrm>
          <a:prstGeom prst="rect">
            <a:avLst/>
          </a:prstGeom>
          <a:solidFill>
            <a:schemeClr val="bg1"/>
          </a:solidFill>
        </p:spPr>
        <p:txBody>
          <a:bodyPr wrap="square" rtlCol="0">
            <a:spAutoFit/>
          </a:bodyPr>
          <a:lstStyle/>
          <a:p>
            <a:pPr algn="ctr"/>
            <a:r>
              <a:rPr lang="zh-CN" altLang="en-US" sz="1400" b="1" dirty="0"/>
              <a:t>温室气体排放的变化（百万吨）</a:t>
            </a:r>
            <a:endParaRPr lang="en-US" sz="1400" b="1" dirty="0"/>
          </a:p>
        </p:txBody>
      </p:sp>
    </p:spTree>
    <p:extLst>
      <p:ext uri="{BB962C8B-B14F-4D97-AF65-F5344CB8AC3E}">
        <p14:creationId xmlns:p14="http://schemas.microsoft.com/office/powerpoint/2010/main" val="3534062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E9643BD1-E58A-E5A4-43E0-9E355ECAA1E6}"/>
              </a:ext>
            </a:extLst>
          </p:cNvPr>
          <p:cNvPicPr>
            <a:picLocks noChangeAspect="1"/>
          </p:cNvPicPr>
          <p:nvPr/>
        </p:nvPicPr>
        <p:blipFill rotWithShape="1">
          <a:blip r:embed="rId2"/>
          <a:srcRect l="2047" t="1238" r="3972" b="4709"/>
          <a:stretch/>
        </p:blipFill>
        <p:spPr>
          <a:xfrm>
            <a:off x="6167443" y="1570641"/>
            <a:ext cx="5575622" cy="5590812"/>
          </a:xfrm>
          <a:prstGeom prst="rect">
            <a:avLst/>
          </a:prstGeom>
        </p:spPr>
      </p:pic>
      <p:sp>
        <p:nvSpPr>
          <p:cNvPr id="4" name="What Are Atmospheric Aerosols?">
            <a:extLst>
              <a:ext uri="{FF2B5EF4-FFF2-40B4-BE49-F238E27FC236}">
                <a16:creationId xmlns:a16="http://schemas.microsoft.com/office/drawing/2014/main" id="{90BCA09F-6829-C903-E11E-24F371C6C147}"/>
              </a:ext>
            </a:extLst>
          </p:cNvPr>
          <p:cNvSpPr txBox="1">
            <a:spLocks/>
          </p:cNvSpPr>
          <p:nvPr/>
        </p:nvSpPr>
        <p:spPr>
          <a:xfrm>
            <a:off x="79513" y="69321"/>
            <a:ext cx="11961475" cy="1356384"/>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2" name="TextBox 1">
            <a:extLst>
              <a:ext uri="{FF2B5EF4-FFF2-40B4-BE49-F238E27FC236}">
                <a16:creationId xmlns:a16="http://schemas.microsoft.com/office/drawing/2014/main" id="{4ABD63C0-237E-0D0F-C5F6-2FF278DB759A}"/>
              </a:ext>
            </a:extLst>
          </p:cNvPr>
          <p:cNvSpPr txBox="1"/>
          <p:nvPr/>
        </p:nvSpPr>
        <p:spPr>
          <a:xfrm>
            <a:off x="6096000" y="-556054"/>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977E03EF-86C8-A854-B563-07237FCE3BFC}"/>
              </a:ext>
            </a:extLst>
          </p:cNvPr>
          <p:cNvSpPr txBox="1"/>
          <p:nvPr/>
        </p:nvSpPr>
        <p:spPr>
          <a:xfrm>
            <a:off x="10687161" y="973494"/>
            <a:ext cx="803188" cy="369332"/>
          </a:xfrm>
          <a:prstGeom prst="rect">
            <a:avLst/>
          </a:prstGeom>
          <a:noFill/>
        </p:spPr>
        <p:txBody>
          <a:bodyPr wrap="square" rtlCol="0">
            <a:spAutoFit/>
          </a:bodyPr>
          <a:lstStyle/>
          <a:p>
            <a:r>
              <a:rPr lang="en-US" b="1" dirty="0"/>
              <a:t>2021</a:t>
            </a:r>
          </a:p>
        </p:txBody>
      </p:sp>
      <p:sp>
        <p:nvSpPr>
          <p:cNvPr id="6" name="TextBox 5">
            <a:extLst>
              <a:ext uri="{FF2B5EF4-FFF2-40B4-BE49-F238E27FC236}">
                <a16:creationId xmlns:a16="http://schemas.microsoft.com/office/drawing/2014/main" id="{067462A1-4E0E-73EB-1AF3-39B09D325DEA}"/>
              </a:ext>
            </a:extLst>
          </p:cNvPr>
          <p:cNvSpPr txBox="1"/>
          <p:nvPr/>
        </p:nvSpPr>
        <p:spPr>
          <a:xfrm>
            <a:off x="160432" y="1007190"/>
            <a:ext cx="8433309"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L Peng, F Liu, M Zhou, M Li, Q Zhang, and DL </a:t>
            </a:r>
            <a:r>
              <a:rPr lang="en-US" sz="2000" b="1" dirty="0" err="1">
                <a:latin typeface="Arial" panose="020B0604020202020204" pitchFamily="34" charset="0"/>
                <a:cs typeface="Arial" panose="020B0604020202020204" pitchFamily="34" charset="0"/>
              </a:rPr>
              <a:t>Mauzerall</a:t>
            </a:r>
            <a:r>
              <a:rPr lang="en-US" sz="2000" b="1" dirty="0">
                <a:latin typeface="Arial" panose="020B0604020202020204" pitchFamily="34" charset="0"/>
                <a:cs typeface="Arial" panose="020B0604020202020204" pitchFamily="34" charset="0"/>
              </a:rPr>
              <a:t>*</a:t>
            </a:r>
          </a:p>
        </p:txBody>
      </p:sp>
      <p:pic>
        <p:nvPicPr>
          <p:cNvPr id="10" name="Picture 9" descr="A picture containing logo&#10;&#10;Description automatically generated">
            <a:extLst>
              <a:ext uri="{FF2B5EF4-FFF2-40B4-BE49-F238E27FC236}">
                <a16:creationId xmlns:a16="http://schemas.microsoft.com/office/drawing/2014/main" id="{2B0411B3-A68E-BDEE-54FD-C42FDEA971AD}"/>
              </a:ext>
            </a:extLst>
          </p:cNvPr>
          <p:cNvPicPr>
            <a:picLocks noChangeAspect="1"/>
          </p:cNvPicPr>
          <p:nvPr/>
        </p:nvPicPr>
        <p:blipFill>
          <a:blip r:embed="rId3"/>
          <a:stretch>
            <a:fillRect/>
          </a:stretch>
        </p:blipFill>
        <p:spPr>
          <a:xfrm>
            <a:off x="9393563" y="139361"/>
            <a:ext cx="2587196" cy="811482"/>
          </a:xfrm>
          <a:prstGeom prst="rect">
            <a:avLst/>
          </a:prstGeom>
        </p:spPr>
      </p:pic>
      <p:sp>
        <p:nvSpPr>
          <p:cNvPr id="13" name="TextBox 12">
            <a:extLst>
              <a:ext uri="{FF2B5EF4-FFF2-40B4-BE49-F238E27FC236}">
                <a16:creationId xmlns:a16="http://schemas.microsoft.com/office/drawing/2014/main" id="{7849531A-2456-EFAE-14D0-C6C1CD6E7DDF}"/>
              </a:ext>
            </a:extLst>
          </p:cNvPr>
          <p:cNvSpPr txBox="1"/>
          <p:nvPr/>
        </p:nvSpPr>
        <p:spPr>
          <a:xfrm>
            <a:off x="100055" y="129603"/>
            <a:ext cx="9063388" cy="954107"/>
          </a:xfrm>
          <a:prstGeom prst="rect">
            <a:avLst/>
          </a:prstGeom>
          <a:noFill/>
        </p:spPr>
        <p:txBody>
          <a:bodyPr wrap="square" rtlCol="0">
            <a:spAutoFit/>
          </a:bodyPr>
          <a:lstStyle/>
          <a:p>
            <a:r>
              <a:rPr lang="en-US" sz="2800" b="1" dirty="0" err="1">
                <a:latin typeface="STXihei" panose="02010600040101010101" pitchFamily="2" charset="-122"/>
                <a:ea typeface="STXihei" panose="02010600040101010101" pitchFamily="2" charset="-122"/>
                <a:cs typeface="Arial" panose="020B0604020202020204" pitchFamily="34" charset="0"/>
              </a:rPr>
              <a:t>中国替代能源车与电力脱碳相结合带来的气候</a:t>
            </a:r>
            <a:r>
              <a:rPr lang="zh-CN" altLang="en-US" sz="2800" b="1" dirty="0">
                <a:latin typeface="STXihei" panose="02010600040101010101" pitchFamily="2" charset="-122"/>
                <a:ea typeface="STXihei" panose="02010600040101010101" pitchFamily="2" charset="-122"/>
                <a:cs typeface="Arial" panose="020B0604020202020204" pitchFamily="34" charset="0"/>
              </a:rPr>
              <a:t>，空气质量和健康效益</a:t>
            </a:r>
            <a:endParaRPr lang="en-US" sz="2800" b="1" dirty="0">
              <a:latin typeface="STXihei" panose="02010600040101010101" pitchFamily="2" charset="-122"/>
              <a:ea typeface="STXihei" panose="02010600040101010101" pitchFamily="2" charset="-122"/>
              <a:cs typeface="Arial" panose="020B0604020202020204" pitchFamily="34" charset="0"/>
            </a:endParaRPr>
          </a:p>
        </p:txBody>
      </p:sp>
      <p:sp>
        <p:nvSpPr>
          <p:cNvPr id="15" name="TextBox 14">
            <a:extLst>
              <a:ext uri="{FF2B5EF4-FFF2-40B4-BE49-F238E27FC236}">
                <a16:creationId xmlns:a16="http://schemas.microsoft.com/office/drawing/2014/main" id="{961F49B2-26BC-1A90-2FA4-88A7E98B9DEF}"/>
              </a:ext>
            </a:extLst>
          </p:cNvPr>
          <p:cNvSpPr txBox="1"/>
          <p:nvPr/>
        </p:nvSpPr>
        <p:spPr>
          <a:xfrm>
            <a:off x="9503307" y="6351430"/>
            <a:ext cx="2159566" cy="307777"/>
          </a:xfrm>
          <a:prstGeom prst="rect">
            <a:avLst/>
          </a:prstGeom>
          <a:solidFill>
            <a:schemeClr val="bg1"/>
          </a:solidFill>
        </p:spPr>
        <p:txBody>
          <a:bodyPr wrap="none" rtlCol="0">
            <a:spAutoFit/>
          </a:bodyPr>
          <a:lstStyle/>
          <a:p>
            <a:r>
              <a:rPr lang="en-US" sz="1400" dirty="0" err="1">
                <a:latin typeface="STXihei" panose="02010600040101010101" pitchFamily="2" charset="-122"/>
                <a:ea typeface="STXihei" panose="02010600040101010101" pitchFamily="2" charset="-122"/>
              </a:rPr>
              <a:t>死亡人数每年每单位网格</a:t>
            </a:r>
            <a:endParaRPr lang="en-US" sz="1400" dirty="0">
              <a:latin typeface="STXihei" panose="02010600040101010101" pitchFamily="2" charset="-122"/>
              <a:ea typeface="STXihei" panose="02010600040101010101" pitchFamily="2" charset="-122"/>
            </a:endParaRPr>
          </a:p>
        </p:txBody>
      </p:sp>
      <p:sp>
        <p:nvSpPr>
          <p:cNvPr id="3" name="TextBox 2">
            <a:extLst>
              <a:ext uri="{FF2B5EF4-FFF2-40B4-BE49-F238E27FC236}">
                <a16:creationId xmlns:a16="http://schemas.microsoft.com/office/drawing/2014/main" id="{5253B2E3-CD10-FF7A-5786-CC8AEB56D0AC}"/>
              </a:ext>
            </a:extLst>
          </p:cNvPr>
          <p:cNvSpPr txBox="1"/>
          <p:nvPr/>
        </p:nvSpPr>
        <p:spPr>
          <a:xfrm>
            <a:off x="579357" y="1893805"/>
            <a:ext cx="4145687" cy="523220"/>
          </a:xfrm>
          <a:prstGeom prst="rect">
            <a:avLst/>
          </a:prstGeom>
          <a:noFill/>
        </p:spPr>
        <p:txBody>
          <a:bodyPr wrap="none" rtlCol="0">
            <a:spAutoFit/>
          </a:bodyPr>
          <a:lstStyle/>
          <a:p>
            <a:r>
              <a:rPr lang="en-US" sz="2800" b="1" dirty="0" err="1">
                <a:latin typeface="STXihei" panose="02010600040101010101" pitchFamily="2" charset="-122"/>
                <a:ea typeface="STXihei" panose="02010600040101010101" pitchFamily="2" charset="-122"/>
              </a:rPr>
              <a:t>供给侧</a:t>
            </a:r>
            <a:r>
              <a:rPr lang="zh-CN" altLang="en-US" sz="2800" b="1" dirty="0">
                <a:latin typeface="STXihei" panose="02010600040101010101" pitchFamily="2" charset="-122"/>
                <a:ea typeface="STXihei" panose="02010600040101010101" pitchFamily="2" charset="-122"/>
              </a:rPr>
              <a:t> </a:t>
            </a:r>
            <a:r>
              <a:rPr lang="en-US" altLang="zh-CN" sz="2800" b="1" dirty="0">
                <a:latin typeface="STXihei" panose="02010600040101010101" pitchFamily="2" charset="-122"/>
                <a:ea typeface="STXihei" panose="02010600040101010101" pitchFamily="2" charset="-122"/>
              </a:rPr>
              <a:t>-</a:t>
            </a:r>
            <a:r>
              <a:rPr lang="zh-CN" altLang="en-US" sz="2800" b="1" dirty="0">
                <a:latin typeface="STXihei" panose="02010600040101010101" pitchFamily="2" charset="-122"/>
                <a:ea typeface="STXihei" panose="02010600040101010101" pitchFamily="2" charset="-122"/>
              </a:rPr>
              <a:t> 车辆和电力部门</a:t>
            </a:r>
            <a:endParaRPr lang="en-US" sz="2800" b="1" dirty="0">
              <a:latin typeface="STXihei" panose="02010600040101010101" pitchFamily="2" charset="-122"/>
              <a:ea typeface="STXihei" panose="02010600040101010101" pitchFamily="2" charset="-122"/>
            </a:endParaRPr>
          </a:p>
        </p:txBody>
      </p:sp>
      <p:sp>
        <p:nvSpPr>
          <p:cNvPr id="7" name="TextBox 6">
            <a:extLst>
              <a:ext uri="{FF2B5EF4-FFF2-40B4-BE49-F238E27FC236}">
                <a16:creationId xmlns:a16="http://schemas.microsoft.com/office/drawing/2014/main" id="{DE42B53F-9183-0486-8B3A-9B2F95458662}"/>
              </a:ext>
            </a:extLst>
          </p:cNvPr>
          <p:cNvSpPr txBox="1"/>
          <p:nvPr/>
        </p:nvSpPr>
        <p:spPr>
          <a:xfrm>
            <a:off x="448935" y="2627109"/>
            <a:ext cx="4953733" cy="3477875"/>
          </a:xfrm>
          <a:prstGeom prst="rect">
            <a:avLst/>
          </a:prstGeom>
          <a:noFill/>
        </p:spPr>
        <p:txBody>
          <a:bodyPr wrap="square">
            <a:spAutoFit/>
          </a:bodyPr>
          <a:lstStyle/>
          <a:p>
            <a:pPr marL="457200" indent="-457200">
              <a:buFont typeface="Wingdings" pitchFamily="2" charset="2"/>
              <a:buChar char="Ø"/>
            </a:pPr>
            <a:r>
              <a:rPr lang="zh-CN" altLang="en-US" sz="2000" b="0" i="0" dirty="0">
                <a:solidFill>
                  <a:srgbClr val="0D0D0D"/>
                </a:solidFill>
                <a:effectLst/>
                <a:highlight>
                  <a:srgbClr val="FFFFFF"/>
                </a:highlight>
                <a:latin typeface="STXihei" panose="02010600040101010101" pitchFamily="2" charset="-122"/>
                <a:ea typeface="STXihei" panose="02010600040101010101" pitchFamily="2" charset="-122"/>
              </a:rPr>
              <a:t>在高煤电网中快速部署替代能源车辆将增加空气污染物（</a:t>
            </a:r>
            <a:r>
              <a:rPr lang="en-US" sz="2000" b="0" i="0" dirty="0">
                <a:solidFill>
                  <a:srgbClr val="0D0D0D"/>
                </a:solidFill>
                <a:effectLst/>
                <a:highlight>
                  <a:srgbClr val="FFFFFF"/>
                </a:highlight>
                <a:latin typeface="STXihei" panose="02010600040101010101" pitchFamily="2" charset="-122"/>
                <a:ea typeface="STXihei" panose="02010600040101010101" pitchFamily="2" charset="-122"/>
              </a:rPr>
              <a:t>SO</a:t>
            </a:r>
            <a:r>
              <a:rPr lang="en-US" sz="2000" b="0" i="0" baseline="-25000" dirty="0">
                <a:solidFill>
                  <a:srgbClr val="0D0D0D"/>
                </a:solidFill>
                <a:effectLst/>
                <a:highlight>
                  <a:srgbClr val="FFFFFF"/>
                </a:highlight>
                <a:latin typeface="STXihei" panose="02010600040101010101" pitchFamily="2" charset="-122"/>
                <a:ea typeface="STXihei" panose="02010600040101010101" pitchFamily="2" charset="-122"/>
              </a:rPr>
              <a:t>2</a:t>
            </a:r>
            <a:r>
              <a:rPr lang="zh-CN" altLang="en-US" sz="2000" b="0" i="0" dirty="0">
                <a:solidFill>
                  <a:srgbClr val="0D0D0D"/>
                </a:solidFill>
                <a:effectLst/>
                <a:highlight>
                  <a:srgbClr val="FFFFFF"/>
                </a:highlight>
                <a:latin typeface="STXihei" panose="02010600040101010101" pitchFamily="2" charset="-122"/>
                <a:ea typeface="STXihei" panose="02010600040101010101" pitchFamily="2" charset="-122"/>
              </a:rPr>
              <a:t>和</a:t>
            </a:r>
            <a:r>
              <a:rPr lang="en-US" sz="2000" b="0" i="0" dirty="0">
                <a:solidFill>
                  <a:srgbClr val="0D0D0D"/>
                </a:solidFill>
                <a:effectLst/>
                <a:highlight>
                  <a:srgbClr val="FFFFFF"/>
                </a:highlight>
                <a:latin typeface="STXihei" panose="02010600040101010101" pitchFamily="2" charset="-122"/>
                <a:ea typeface="STXihei" panose="02010600040101010101" pitchFamily="2" charset="-122"/>
              </a:rPr>
              <a:t>PM</a:t>
            </a:r>
            <a:r>
              <a:rPr lang="en-US" sz="2000" b="0" i="0" baseline="-25000" dirty="0">
                <a:solidFill>
                  <a:srgbClr val="0D0D0D"/>
                </a:solidFill>
                <a:effectLst/>
                <a:highlight>
                  <a:srgbClr val="FFFFFF"/>
                </a:highlight>
                <a:latin typeface="STXihei" panose="02010600040101010101" pitchFamily="2" charset="-122"/>
                <a:ea typeface="STXihei" panose="02010600040101010101" pitchFamily="2" charset="-122"/>
              </a:rPr>
              <a:t>2.5</a:t>
            </a:r>
            <a:r>
              <a:rPr lang="en-US" sz="2000" b="0" i="0" dirty="0">
                <a:solidFill>
                  <a:srgbClr val="0D0D0D"/>
                </a:solidFill>
                <a:effectLst/>
                <a:highlight>
                  <a:srgbClr val="FFFFFF"/>
                </a:highlight>
                <a:latin typeface="STXihei" panose="02010600040101010101" pitchFamily="2" charset="-122"/>
                <a:ea typeface="STXihei" panose="02010600040101010101" pitchFamily="2" charset="-122"/>
              </a:rPr>
              <a:t>）</a:t>
            </a:r>
            <a:r>
              <a:rPr lang="zh-CN" altLang="en-US" sz="2000" b="0" i="0" dirty="0">
                <a:solidFill>
                  <a:srgbClr val="0D0D0D"/>
                </a:solidFill>
                <a:effectLst/>
                <a:highlight>
                  <a:srgbClr val="FFFFFF"/>
                </a:highlight>
                <a:latin typeface="STXihei" panose="02010600040101010101" pitchFamily="2" charset="-122"/>
                <a:ea typeface="STXihei" panose="02010600040101010101" pitchFamily="2" charset="-122"/>
              </a:rPr>
              <a:t>和二氧化碳当量（</a:t>
            </a:r>
            <a:r>
              <a:rPr lang="en-US" sz="2000" b="0" i="0" dirty="0">
                <a:solidFill>
                  <a:srgbClr val="0D0D0D"/>
                </a:solidFill>
                <a:effectLst/>
                <a:highlight>
                  <a:srgbClr val="FFFFFF"/>
                </a:highlight>
                <a:latin typeface="STXihei" panose="02010600040101010101" pitchFamily="2" charset="-122"/>
                <a:ea typeface="STXihei" panose="02010600040101010101" pitchFamily="2" charset="-122"/>
              </a:rPr>
              <a:t>CO</a:t>
            </a:r>
            <a:r>
              <a:rPr lang="en-US" sz="2000" b="0" i="0" baseline="-25000" dirty="0">
                <a:solidFill>
                  <a:srgbClr val="0D0D0D"/>
                </a:solidFill>
                <a:effectLst/>
                <a:highlight>
                  <a:srgbClr val="FFFFFF"/>
                </a:highlight>
                <a:latin typeface="STXihei" panose="02010600040101010101" pitchFamily="2" charset="-122"/>
                <a:ea typeface="STXihei" panose="02010600040101010101" pitchFamily="2" charset="-122"/>
              </a:rPr>
              <a:t>2e</a:t>
            </a:r>
            <a:r>
              <a:rPr lang="en-US" sz="2000" b="0" i="0" dirty="0">
                <a:solidFill>
                  <a:srgbClr val="0D0D0D"/>
                </a:solidFill>
                <a:effectLst/>
                <a:highlight>
                  <a:srgbClr val="FFFFFF"/>
                </a:highlight>
                <a:latin typeface="STXihei" panose="02010600040101010101" pitchFamily="2" charset="-122"/>
                <a:ea typeface="STXihei" panose="02010600040101010101" pitchFamily="2" charset="-122"/>
              </a:rPr>
              <a:t>）</a:t>
            </a:r>
            <a:r>
              <a:rPr lang="zh-CN" altLang="en-US" sz="2000" b="0" i="0" dirty="0">
                <a:solidFill>
                  <a:srgbClr val="0D0D0D"/>
                </a:solidFill>
                <a:effectLst/>
                <a:highlight>
                  <a:srgbClr val="FFFFFF"/>
                </a:highlight>
                <a:latin typeface="STXihei" panose="02010600040101010101" pitchFamily="2" charset="-122"/>
                <a:ea typeface="STXihei" panose="02010600040101010101" pitchFamily="2" charset="-122"/>
              </a:rPr>
              <a:t>的排放。</a:t>
            </a:r>
            <a:endParaRPr lang="en-US" altLang="zh-CN" sz="2000" dirty="0">
              <a:solidFill>
                <a:schemeClr val="tx1"/>
              </a:solidFill>
              <a:latin typeface="STXihei" panose="02010600040101010101" pitchFamily="2" charset="-122"/>
              <a:ea typeface="STXihei" panose="02010600040101010101" pitchFamily="2" charset="-122"/>
              <a:cs typeface="Latha" panose="020B0604020202020204" pitchFamily="34" charset="0"/>
            </a:endParaRPr>
          </a:p>
          <a:p>
            <a:pPr marL="457200" indent="-457200">
              <a:buFont typeface="Wingdings" pitchFamily="2" charset="2"/>
              <a:buChar char="Ø"/>
            </a:pPr>
            <a:endParaRPr lang="en-US" altLang="zh-CN" sz="2000" dirty="0">
              <a:latin typeface="STXihei" panose="02010600040101010101" pitchFamily="2" charset="-122"/>
              <a:ea typeface="STXihei" panose="02010600040101010101" pitchFamily="2" charset="-122"/>
              <a:cs typeface="Latha" panose="020B0604020202020204" pitchFamily="34" charset="0"/>
            </a:endParaRPr>
          </a:p>
          <a:p>
            <a:pPr marL="457200" indent="-457200">
              <a:buFont typeface="Wingdings" pitchFamily="2" charset="2"/>
              <a:buChar char="Ø"/>
            </a:pPr>
            <a:r>
              <a:rPr lang="zh-CN" altLang="en-US" sz="2000" b="0" i="0" dirty="0">
                <a:solidFill>
                  <a:srgbClr val="0D0D0D"/>
                </a:solidFill>
                <a:effectLst/>
                <a:highlight>
                  <a:srgbClr val="FFFFFF"/>
                </a:highlight>
                <a:latin typeface="STXihei" panose="02010600040101010101" pitchFamily="2" charset="-122"/>
                <a:ea typeface="STXihei" panose="02010600040101010101" pitchFamily="2" charset="-122"/>
              </a:rPr>
              <a:t>电网的快速脱碳对于从替代能源车辆的增加中受益至关重要。</a:t>
            </a:r>
            <a:endParaRPr lang="en-US" altLang="zh-CN" sz="2000" dirty="0">
              <a:solidFill>
                <a:schemeClr val="tx1"/>
              </a:solidFill>
              <a:latin typeface="STXihei" panose="02010600040101010101" pitchFamily="2" charset="-122"/>
              <a:ea typeface="STXihei" panose="02010600040101010101" pitchFamily="2" charset="-122"/>
              <a:cs typeface="Latha" panose="020B0604020202020204" pitchFamily="34" charset="0"/>
            </a:endParaRPr>
          </a:p>
          <a:p>
            <a:pPr marL="457200" indent="-457200">
              <a:buFont typeface="Wingdings" pitchFamily="2" charset="2"/>
              <a:buChar char="Ø"/>
            </a:pPr>
            <a:endParaRPr lang="en-US" altLang="zh-CN" sz="2000" dirty="0">
              <a:latin typeface="STXihei" panose="02010600040101010101" pitchFamily="2" charset="-122"/>
              <a:ea typeface="STXihei" panose="02010600040101010101" pitchFamily="2" charset="-122"/>
              <a:cs typeface="Latha" panose="020B0604020202020204" pitchFamily="34" charset="0"/>
            </a:endParaRPr>
          </a:p>
          <a:p>
            <a:pPr marL="457200" indent="-457200">
              <a:buFont typeface="Wingdings" pitchFamily="2" charset="2"/>
              <a:buChar char="Ø"/>
            </a:pPr>
            <a:r>
              <a:rPr lang="zh-CN" altLang="en-US" sz="2000" b="0" i="0" dirty="0">
                <a:solidFill>
                  <a:srgbClr val="0D0D0D"/>
                </a:solidFill>
                <a:effectLst/>
                <a:highlight>
                  <a:srgbClr val="FFFFFF"/>
                </a:highlight>
                <a:latin typeface="STXihei" panose="02010600040101010101" pitchFamily="2" charset="-122"/>
                <a:ea typeface="STXihei" panose="02010600040101010101" pitchFamily="2" charset="-122"/>
              </a:rPr>
              <a:t>当可再生能源的渗透率超过</a:t>
            </a:r>
            <a:r>
              <a:rPr lang="en-US" altLang="zh-CN" sz="2000" b="0" i="0" dirty="0">
                <a:solidFill>
                  <a:srgbClr val="0D0D0D"/>
                </a:solidFill>
                <a:effectLst/>
                <a:highlight>
                  <a:srgbClr val="FFFFFF"/>
                </a:highlight>
                <a:latin typeface="STXihei" panose="02010600040101010101" pitchFamily="2" charset="-122"/>
                <a:ea typeface="STXihei" panose="02010600040101010101" pitchFamily="2" charset="-122"/>
              </a:rPr>
              <a:t>40%</a:t>
            </a:r>
            <a:r>
              <a:rPr lang="zh-CN" altLang="en-US" sz="2000" b="0" i="0" dirty="0">
                <a:solidFill>
                  <a:srgbClr val="0D0D0D"/>
                </a:solidFill>
                <a:effectLst/>
                <a:highlight>
                  <a:srgbClr val="FFFFFF"/>
                </a:highlight>
                <a:latin typeface="STXihei" panose="02010600040101010101" pitchFamily="2" charset="-122"/>
                <a:ea typeface="STXihei" panose="02010600040101010101" pitchFamily="2" charset="-122"/>
              </a:rPr>
              <a:t>（低可再生能源情景）时，部署替代能源车辆将减少所有空气污染物和二氧化碳当量（</a:t>
            </a:r>
            <a:r>
              <a:rPr lang="en-US" sz="2000" b="0" i="0" dirty="0">
                <a:solidFill>
                  <a:srgbClr val="0D0D0D"/>
                </a:solidFill>
                <a:effectLst/>
                <a:highlight>
                  <a:srgbClr val="FFFFFF"/>
                </a:highlight>
                <a:latin typeface="STXihei" panose="02010600040101010101" pitchFamily="2" charset="-122"/>
                <a:ea typeface="STXihei" panose="02010600040101010101" pitchFamily="2" charset="-122"/>
              </a:rPr>
              <a:t>CO</a:t>
            </a:r>
            <a:r>
              <a:rPr lang="en-US" sz="2000" b="0" i="0" baseline="-25000" dirty="0">
                <a:solidFill>
                  <a:srgbClr val="0D0D0D"/>
                </a:solidFill>
                <a:effectLst/>
                <a:highlight>
                  <a:srgbClr val="FFFFFF"/>
                </a:highlight>
                <a:latin typeface="STXihei" panose="02010600040101010101" pitchFamily="2" charset="-122"/>
                <a:ea typeface="STXihei" panose="02010600040101010101" pitchFamily="2" charset="-122"/>
              </a:rPr>
              <a:t>2e</a:t>
            </a:r>
            <a:r>
              <a:rPr lang="en-US" sz="2000" b="0" i="0" dirty="0">
                <a:solidFill>
                  <a:srgbClr val="0D0D0D"/>
                </a:solidFill>
                <a:effectLst/>
                <a:highlight>
                  <a:srgbClr val="FFFFFF"/>
                </a:highlight>
                <a:latin typeface="STXihei" panose="02010600040101010101" pitchFamily="2" charset="-122"/>
                <a:ea typeface="STXihei" panose="02010600040101010101" pitchFamily="2" charset="-122"/>
              </a:rPr>
              <a:t>）</a:t>
            </a:r>
            <a:r>
              <a:rPr lang="zh-CN" altLang="en-US" sz="2000" b="0" i="0" dirty="0">
                <a:solidFill>
                  <a:srgbClr val="0D0D0D"/>
                </a:solidFill>
                <a:effectLst/>
                <a:highlight>
                  <a:srgbClr val="FFFFFF"/>
                </a:highlight>
                <a:latin typeface="STXihei" panose="02010600040101010101" pitchFamily="2" charset="-122"/>
                <a:ea typeface="STXihei" panose="02010600040101010101" pitchFamily="2" charset="-122"/>
              </a:rPr>
              <a:t>的排放。</a:t>
            </a:r>
            <a:endParaRPr lang="en-US" altLang="zh-CN" sz="2000" dirty="0">
              <a:solidFill>
                <a:schemeClr val="tx1"/>
              </a:solidFill>
              <a:latin typeface="STXihei" panose="02010600040101010101" pitchFamily="2" charset="-122"/>
              <a:ea typeface="STXihei" panose="02010600040101010101" pitchFamily="2" charset="-122"/>
              <a:cs typeface="Latha" panose="020B0604020202020204" pitchFamily="34" charset="0"/>
            </a:endParaRPr>
          </a:p>
        </p:txBody>
      </p:sp>
      <p:sp>
        <p:nvSpPr>
          <p:cNvPr id="9" name="TextBox 8">
            <a:extLst>
              <a:ext uri="{FF2B5EF4-FFF2-40B4-BE49-F238E27FC236}">
                <a16:creationId xmlns:a16="http://schemas.microsoft.com/office/drawing/2014/main" id="{6EEAD55A-A88C-6C28-990E-81C50541F912}"/>
              </a:ext>
            </a:extLst>
          </p:cNvPr>
          <p:cNvSpPr txBox="1"/>
          <p:nvPr/>
        </p:nvSpPr>
        <p:spPr>
          <a:xfrm>
            <a:off x="6652680" y="1570640"/>
            <a:ext cx="2784912" cy="584775"/>
          </a:xfrm>
          <a:prstGeom prst="rect">
            <a:avLst/>
          </a:prstGeom>
          <a:noFill/>
        </p:spPr>
        <p:txBody>
          <a:bodyPr wrap="square" rtlCol="0">
            <a:spAutoFit/>
          </a:bodyPr>
          <a:lstStyle/>
          <a:p>
            <a:r>
              <a:rPr lang="zh-CN" altLang="en-US" sz="1600" dirty="0">
                <a:latin typeface="STXihei" panose="02010600040101010101" pitchFamily="2" charset="-122"/>
                <a:ea typeface="STXihei" panose="02010600040101010101" pitchFamily="2" charset="-122"/>
              </a:rPr>
              <a:t>部署</a:t>
            </a:r>
            <a:r>
              <a:rPr lang="en-US" altLang="zh-CN" sz="1600" dirty="0">
                <a:latin typeface="STXihei" panose="02010600040101010101" pitchFamily="2" charset="-122"/>
                <a:ea typeface="STXihei" panose="02010600040101010101" pitchFamily="2" charset="-122"/>
              </a:rPr>
              <a:t>100%</a:t>
            </a:r>
            <a:r>
              <a:rPr lang="zh-CN" altLang="en-US" sz="1600" dirty="0">
                <a:latin typeface="STXihei" panose="02010600040101010101" pitchFamily="2" charset="-122"/>
                <a:ea typeface="STXihei" panose="02010600040101010101" pitchFamily="2" charset="-122"/>
              </a:rPr>
              <a:t>替代能源车辆由</a:t>
            </a:r>
            <a:r>
              <a:rPr lang="en-US" altLang="zh-CN" sz="1600" dirty="0">
                <a:latin typeface="STXihei" panose="02010600040101010101" pitchFamily="2" charset="-122"/>
                <a:ea typeface="STXihei" panose="02010600040101010101" pitchFamily="2" charset="-122"/>
              </a:rPr>
              <a:t>91%</a:t>
            </a:r>
            <a:r>
              <a:rPr lang="zh-CN" altLang="en-US" sz="1600" dirty="0">
                <a:latin typeface="STXihei" panose="02010600040101010101" pitchFamily="2" charset="-122"/>
                <a:ea typeface="STXihei" panose="02010600040101010101" pitchFamily="2" charset="-122"/>
              </a:rPr>
              <a:t>的非化石电力供给</a:t>
            </a:r>
            <a:endParaRPr lang="en-US" sz="1600" dirty="0">
              <a:latin typeface="STXihei" panose="02010600040101010101" pitchFamily="2" charset="-122"/>
              <a:ea typeface="STXihei" panose="02010600040101010101" pitchFamily="2" charset="-122"/>
            </a:endParaRPr>
          </a:p>
        </p:txBody>
      </p:sp>
      <p:sp>
        <p:nvSpPr>
          <p:cNvPr id="11" name="TextBox 10">
            <a:extLst>
              <a:ext uri="{FF2B5EF4-FFF2-40B4-BE49-F238E27FC236}">
                <a16:creationId xmlns:a16="http://schemas.microsoft.com/office/drawing/2014/main" id="{242A87F4-6F9F-2D59-637B-A3D3E6BADAB4}"/>
              </a:ext>
            </a:extLst>
          </p:cNvPr>
          <p:cNvSpPr txBox="1"/>
          <p:nvPr/>
        </p:nvSpPr>
        <p:spPr>
          <a:xfrm>
            <a:off x="9312113" y="1545052"/>
            <a:ext cx="2624718" cy="584775"/>
          </a:xfrm>
          <a:prstGeom prst="rect">
            <a:avLst/>
          </a:prstGeom>
          <a:noFill/>
        </p:spPr>
        <p:txBody>
          <a:bodyPr wrap="square" rtlCol="0">
            <a:spAutoFit/>
          </a:bodyPr>
          <a:lstStyle/>
          <a:p>
            <a:r>
              <a:rPr lang="en-US" sz="1600" dirty="0" err="1">
                <a:latin typeface="STXihei" panose="02010600040101010101" pitchFamily="2" charset="-122"/>
                <a:ea typeface="STXihei" panose="02010600040101010101" pitchFamily="2" charset="-122"/>
              </a:rPr>
              <a:t>下降的</a:t>
            </a:r>
            <a:r>
              <a:rPr lang="zh-CN" altLang="en-US" sz="1600" b="0" i="0" dirty="0">
                <a:solidFill>
                  <a:srgbClr val="0D0D0D"/>
                </a:solidFill>
                <a:effectLst/>
                <a:highlight>
                  <a:srgbClr val="FFFFFF"/>
                </a:highlight>
                <a:latin typeface="STXihei" panose="02010600040101010101" pitchFamily="2" charset="-122"/>
                <a:ea typeface="STXihei" panose="02010600040101010101" pitchFamily="2" charset="-122"/>
              </a:rPr>
              <a:t>二氧化碳当量（</a:t>
            </a:r>
            <a:r>
              <a:rPr lang="en-US" sz="1600" b="0" i="0" dirty="0">
                <a:solidFill>
                  <a:srgbClr val="0D0D0D"/>
                </a:solidFill>
                <a:effectLst/>
                <a:highlight>
                  <a:srgbClr val="FFFFFF"/>
                </a:highlight>
                <a:latin typeface="STXihei" panose="02010600040101010101" pitchFamily="2" charset="-122"/>
                <a:ea typeface="STXihei" panose="02010600040101010101" pitchFamily="2" charset="-122"/>
              </a:rPr>
              <a:t>CO</a:t>
            </a:r>
            <a:r>
              <a:rPr lang="en-US" sz="1600" b="0" i="0" baseline="-25000" dirty="0">
                <a:solidFill>
                  <a:srgbClr val="0D0D0D"/>
                </a:solidFill>
                <a:effectLst/>
                <a:highlight>
                  <a:srgbClr val="FFFFFF"/>
                </a:highlight>
                <a:latin typeface="STXihei" panose="02010600040101010101" pitchFamily="2" charset="-122"/>
                <a:ea typeface="STXihei" panose="02010600040101010101" pitchFamily="2" charset="-122"/>
              </a:rPr>
              <a:t>2e</a:t>
            </a:r>
            <a:r>
              <a:rPr lang="en-US" sz="1600" b="0" i="0" dirty="0">
                <a:solidFill>
                  <a:srgbClr val="0D0D0D"/>
                </a:solidFill>
                <a:effectLst/>
                <a:highlight>
                  <a:srgbClr val="FFFFFF"/>
                </a:highlight>
                <a:latin typeface="STXihei" panose="02010600040101010101" pitchFamily="2" charset="-122"/>
                <a:ea typeface="STXihei" panose="02010600040101010101" pitchFamily="2" charset="-122"/>
              </a:rPr>
              <a:t>）</a:t>
            </a:r>
            <a:r>
              <a:rPr lang="zh-CN" altLang="en-US" sz="1600" b="0" i="0" dirty="0">
                <a:solidFill>
                  <a:srgbClr val="0D0D0D"/>
                </a:solidFill>
                <a:effectLst/>
                <a:highlight>
                  <a:srgbClr val="FFFFFF"/>
                </a:highlight>
                <a:latin typeface="STXihei" panose="02010600040101010101" pitchFamily="2" charset="-122"/>
                <a:ea typeface="STXihei" panose="02010600040101010101" pitchFamily="2" charset="-122"/>
              </a:rPr>
              <a:t>排放</a:t>
            </a:r>
            <a:endParaRPr lang="en-US" sz="1600" dirty="0">
              <a:latin typeface="STXihei" panose="02010600040101010101" pitchFamily="2" charset="-122"/>
              <a:ea typeface="STXihei" panose="02010600040101010101" pitchFamily="2" charset="-122"/>
            </a:endParaRPr>
          </a:p>
        </p:txBody>
      </p:sp>
      <p:sp>
        <p:nvSpPr>
          <p:cNvPr id="12" name="TextBox 11">
            <a:extLst>
              <a:ext uri="{FF2B5EF4-FFF2-40B4-BE49-F238E27FC236}">
                <a16:creationId xmlns:a16="http://schemas.microsoft.com/office/drawing/2014/main" id="{5C3A2010-847D-0D7A-DD05-DD090AC2AA5F}"/>
              </a:ext>
            </a:extLst>
          </p:cNvPr>
          <p:cNvSpPr txBox="1"/>
          <p:nvPr/>
        </p:nvSpPr>
        <p:spPr>
          <a:xfrm>
            <a:off x="6925257" y="4443642"/>
            <a:ext cx="2239758" cy="338554"/>
          </a:xfrm>
          <a:prstGeom prst="rect">
            <a:avLst/>
          </a:prstGeom>
          <a:noFill/>
        </p:spPr>
        <p:txBody>
          <a:bodyPr wrap="square" rtlCol="0">
            <a:spAutoFit/>
          </a:bodyPr>
          <a:lstStyle/>
          <a:p>
            <a:r>
              <a:rPr lang="en-US" sz="1600" dirty="0">
                <a:latin typeface="STXihei" panose="02010600040101010101" pitchFamily="2" charset="-122"/>
                <a:ea typeface="STXihei" panose="02010600040101010101" pitchFamily="2" charset="-122"/>
              </a:rPr>
              <a:t>下降的</a:t>
            </a:r>
            <a:r>
              <a:rPr lang="en-US" altLang="zh-CN" sz="1600" dirty="0">
                <a:latin typeface="STXihei" panose="02010600040101010101" pitchFamily="2" charset="-122"/>
                <a:ea typeface="STXihei" panose="02010600040101010101" pitchFamily="2" charset="-122"/>
              </a:rPr>
              <a:t>PM</a:t>
            </a:r>
            <a:r>
              <a:rPr lang="en-US" altLang="zh-CN" sz="1600" baseline="-25000" dirty="0">
                <a:latin typeface="STXihei" panose="02010600040101010101" pitchFamily="2" charset="-122"/>
                <a:ea typeface="STXihei" panose="02010600040101010101" pitchFamily="2" charset="-122"/>
              </a:rPr>
              <a:t>2.5</a:t>
            </a:r>
            <a:r>
              <a:rPr lang="zh-CN" altLang="en-US" sz="1600" dirty="0">
                <a:latin typeface="STXihei" panose="02010600040101010101" pitchFamily="2" charset="-122"/>
                <a:ea typeface="STXihei" panose="02010600040101010101" pitchFamily="2" charset="-122"/>
              </a:rPr>
              <a:t>排放</a:t>
            </a:r>
            <a:endParaRPr lang="en-US" sz="1600" dirty="0">
              <a:latin typeface="STXihei" panose="02010600040101010101" pitchFamily="2" charset="-122"/>
              <a:ea typeface="STXihei" panose="02010600040101010101" pitchFamily="2" charset="-122"/>
            </a:endParaRPr>
          </a:p>
        </p:txBody>
      </p:sp>
      <p:sp>
        <p:nvSpPr>
          <p:cNvPr id="16" name="TextBox 15">
            <a:extLst>
              <a:ext uri="{FF2B5EF4-FFF2-40B4-BE49-F238E27FC236}">
                <a16:creationId xmlns:a16="http://schemas.microsoft.com/office/drawing/2014/main" id="{EB30F0AC-7269-A85E-04BC-07591CDBA99A}"/>
              </a:ext>
            </a:extLst>
          </p:cNvPr>
          <p:cNvSpPr txBox="1"/>
          <p:nvPr/>
        </p:nvSpPr>
        <p:spPr>
          <a:xfrm>
            <a:off x="9503307" y="4443642"/>
            <a:ext cx="2239758" cy="338554"/>
          </a:xfrm>
          <a:prstGeom prst="rect">
            <a:avLst/>
          </a:prstGeom>
          <a:noFill/>
        </p:spPr>
        <p:txBody>
          <a:bodyPr wrap="square" rtlCol="0">
            <a:spAutoFit/>
          </a:bodyPr>
          <a:lstStyle/>
          <a:p>
            <a:r>
              <a:rPr lang="en-US" sz="1600" dirty="0" err="1">
                <a:latin typeface="STXihei" panose="02010600040101010101" pitchFamily="2" charset="-122"/>
                <a:ea typeface="STXihei" panose="02010600040101010101" pitchFamily="2" charset="-122"/>
              </a:rPr>
              <a:t>下降的过早死亡人数</a:t>
            </a:r>
            <a:endParaRPr lang="en-US" sz="1600" dirty="0">
              <a:latin typeface="STXihei" panose="02010600040101010101" pitchFamily="2" charset="-122"/>
              <a:ea typeface="STXihei" panose="02010600040101010101" pitchFamily="2" charset="-122"/>
            </a:endParaRPr>
          </a:p>
        </p:txBody>
      </p:sp>
      <p:sp>
        <p:nvSpPr>
          <p:cNvPr id="18" name="TextBox 17">
            <a:extLst>
              <a:ext uri="{FF2B5EF4-FFF2-40B4-BE49-F238E27FC236}">
                <a16:creationId xmlns:a16="http://schemas.microsoft.com/office/drawing/2014/main" id="{D77A52B2-E02A-A647-7B5E-2F8010349B34}"/>
              </a:ext>
            </a:extLst>
          </p:cNvPr>
          <p:cNvSpPr txBox="1"/>
          <p:nvPr/>
        </p:nvSpPr>
        <p:spPr>
          <a:xfrm>
            <a:off x="10049934" y="3933069"/>
            <a:ext cx="825762" cy="276999"/>
          </a:xfrm>
          <a:prstGeom prst="rect">
            <a:avLst/>
          </a:prstGeom>
          <a:noFill/>
        </p:spPr>
        <p:txBody>
          <a:bodyPr wrap="square">
            <a:spAutoFit/>
          </a:bodyPr>
          <a:lstStyle/>
          <a:p>
            <a:r>
              <a:rPr lang="en-US" altLang="zh-CN" sz="1200" dirty="0">
                <a:solidFill>
                  <a:srgbClr val="0D0D0D"/>
                </a:solidFill>
                <a:highlight>
                  <a:srgbClr val="FFFFFF"/>
                </a:highlight>
                <a:latin typeface="STXihei" panose="02010600040101010101" pitchFamily="2" charset="-122"/>
                <a:ea typeface="STXihei" panose="02010600040101010101" pitchFamily="2" charset="-122"/>
              </a:rPr>
              <a:t>100</a:t>
            </a:r>
            <a:r>
              <a:rPr lang="zh-CN" altLang="en-US" sz="1200" dirty="0">
                <a:solidFill>
                  <a:srgbClr val="0D0D0D"/>
                </a:solidFill>
                <a:highlight>
                  <a:srgbClr val="FFFFFF"/>
                </a:highlight>
                <a:latin typeface="STXihei" panose="02010600040101010101" pitchFamily="2" charset="-122"/>
                <a:ea typeface="STXihei" panose="02010600040101010101" pitchFamily="2" charset="-122"/>
              </a:rPr>
              <a:t>万吨</a:t>
            </a:r>
            <a:endParaRPr lang="en-US" sz="1200" dirty="0"/>
          </a:p>
        </p:txBody>
      </p:sp>
      <p:sp>
        <p:nvSpPr>
          <p:cNvPr id="19" name="TextBox 18">
            <a:extLst>
              <a:ext uri="{FF2B5EF4-FFF2-40B4-BE49-F238E27FC236}">
                <a16:creationId xmlns:a16="http://schemas.microsoft.com/office/drawing/2014/main" id="{581F4404-959A-92EE-0C72-47608248FF18}"/>
              </a:ext>
            </a:extLst>
          </p:cNvPr>
          <p:cNvSpPr txBox="1"/>
          <p:nvPr/>
        </p:nvSpPr>
        <p:spPr>
          <a:xfrm>
            <a:off x="7284440" y="6228319"/>
            <a:ext cx="1101871" cy="276999"/>
          </a:xfrm>
          <a:prstGeom prst="rect">
            <a:avLst/>
          </a:prstGeom>
          <a:noFill/>
        </p:spPr>
        <p:txBody>
          <a:bodyPr wrap="square">
            <a:spAutoFit/>
          </a:bodyPr>
          <a:lstStyle/>
          <a:p>
            <a:r>
              <a:rPr lang="en-US" sz="1200" dirty="0" err="1">
                <a:solidFill>
                  <a:srgbClr val="0D0D0D"/>
                </a:solidFill>
                <a:highlight>
                  <a:srgbClr val="FFFFFF"/>
                </a:highlight>
                <a:latin typeface="STXihei" panose="02010600040101010101" pitchFamily="2" charset="-122"/>
                <a:ea typeface="STXihei" panose="02010600040101010101" pitchFamily="2" charset="-122"/>
              </a:rPr>
              <a:t>微克</a:t>
            </a:r>
            <a:r>
              <a:rPr lang="zh-CN" altLang="en-US" sz="1200" dirty="0">
                <a:solidFill>
                  <a:srgbClr val="0D0D0D"/>
                </a:solidFill>
                <a:highlight>
                  <a:srgbClr val="FFFFFF"/>
                </a:highlight>
                <a:latin typeface="STXihei" panose="02010600040101010101" pitchFamily="2" charset="-122"/>
                <a:ea typeface="STXihei" panose="02010600040101010101" pitchFamily="2" charset="-122"/>
              </a:rPr>
              <a:t>每立方米</a:t>
            </a:r>
            <a:endParaRPr lang="en-US" sz="1200" dirty="0"/>
          </a:p>
        </p:txBody>
      </p:sp>
    </p:spTree>
    <p:extLst>
      <p:ext uri="{BB962C8B-B14F-4D97-AF65-F5344CB8AC3E}">
        <p14:creationId xmlns:p14="http://schemas.microsoft.com/office/powerpoint/2010/main" val="310836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hat Are Atmospheric Aerosols?">
            <a:extLst>
              <a:ext uri="{FF2B5EF4-FFF2-40B4-BE49-F238E27FC236}">
                <a16:creationId xmlns:a16="http://schemas.microsoft.com/office/drawing/2014/main" id="{B65E9FC7-30B5-5A45-28DB-C390B33D1113}"/>
              </a:ext>
            </a:extLst>
          </p:cNvPr>
          <p:cNvSpPr txBox="1">
            <a:spLocks/>
          </p:cNvSpPr>
          <p:nvPr/>
        </p:nvSpPr>
        <p:spPr>
          <a:xfrm>
            <a:off x="79513" y="69320"/>
            <a:ext cx="11961475" cy="1433735"/>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BFD8CEB2-2DD3-FBD9-9E46-43E1381409A4}"/>
              </a:ext>
            </a:extLst>
          </p:cNvPr>
          <p:cNvSpPr>
            <a:spLocks noGrp="1"/>
          </p:cNvSpPr>
          <p:nvPr>
            <p:ph type="title"/>
          </p:nvPr>
        </p:nvSpPr>
        <p:spPr>
          <a:xfrm>
            <a:off x="102703" y="129341"/>
            <a:ext cx="9025666" cy="1433736"/>
          </a:xfrm>
        </p:spPr>
        <p:txBody>
          <a:bodyPr>
            <a:normAutofit/>
          </a:bodyPr>
          <a:lstStyle/>
          <a:p>
            <a:pPr>
              <a:lnSpc>
                <a:spcPct val="110000"/>
              </a:lnSpc>
            </a:pPr>
            <a:r>
              <a:rPr lang="en-US" sz="2800" b="1" dirty="0" err="1">
                <a:latin typeface="STXihei" panose="02010600040101010101" pitchFamily="2" charset="-122"/>
                <a:ea typeface="STXihei" panose="02010600040101010101" pitchFamily="2" charset="-122"/>
                <a:cs typeface="Calibri" panose="020F0502020204030204" pitchFamily="34" charset="0"/>
              </a:rPr>
              <a:t>在以煤炭为主的电力系统中</a:t>
            </a:r>
            <a:r>
              <a:rPr lang="zh-CN" altLang="en-US" sz="2800" b="1" dirty="0">
                <a:latin typeface="STXihei" panose="02010600040101010101" pitchFamily="2" charset="-122"/>
                <a:ea typeface="STXihei" panose="02010600040101010101" pitchFamily="2" charset="-122"/>
                <a:cs typeface="Calibri" panose="020F0502020204030204" pitchFamily="34" charset="0"/>
              </a:rPr>
              <a:t>，补贴基于电网的电解氢将增加温室气体排放</a:t>
            </a:r>
            <a:br>
              <a:rPr lang="en-US" sz="31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L Peng, Y Guo, S Liu, G He, DL </a:t>
            </a:r>
            <a:r>
              <a:rPr lang="en-US" sz="2000" b="1" dirty="0" err="1">
                <a:latin typeface="Arial" panose="020B0604020202020204" pitchFamily="34" charset="0"/>
                <a:cs typeface="Arial" panose="020B0604020202020204" pitchFamily="34" charset="0"/>
              </a:rPr>
              <a:t>Mauzerall</a:t>
            </a:r>
            <a:endParaRPr lang="en-US" sz="2200" b="1" dirty="0">
              <a:latin typeface="Arial" panose="020B0604020202020204" pitchFamily="34" charset="0"/>
              <a:cs typeface="Arial" panose="020B0604020202020204" pitchFamily="34" charset="0"/>
            </a:endParaRPr>
          </a:p>
        </p:txBody>
      </p:sp>
      <p:pic>
        <p:nvPicPr>
          <p:cNvPr id="5" name="Content Placeholder 4" descr="A green and black text&#10;&#10;Description automatically generated">
            <a:extLst>
              <a:ext uri="{FF2B5EF4-FFF2-40B4-BE49-F238E27FC236}">
                <a16:creationId xmlns:a16="http://schemas.microsoft.com/office/drawing/2014/main" id="{6EA76C05-60DB-9BB8-C255-9AA5196EF970}"/>
              </a:ext>
            </a:extLst>
          </p:cNvPr>
          <p:cNvPicPr>
            <a:picLocks noGrp="1" noChangeAspect="1"/>
          </p:cNvPicPr>
          <p:nvPr>
            <p:ph idx="1"/>
          </p:nvPr>
        </p:nvPicPr>
        <p:blipFill>
          <a:blip r:embed="rId2"/>
          <a:stretch>
            <a:fillRect/>
          </a:stretch>
        </p:blipFill>
        <p:spPr>
          <a:xfrm>
            <a:off x="9128368" y="206862"/>
            <a:ext cx="3232595" cy="838168"/>
          </a:xfrm>
        </p:spPr>
      </p:pic>
      <p:sp>
        <p:nvSpPr>
          <p:cNvPr id="6" name="TextBox 5">
            <a:extLst>
              <a:ext uri="{FF2B5EF4-FFF2-40B4-BE49-F238E27FC236}">
                <a16:creationId xmlns:a16="http://schemas.microsoft.com/office/drawing/2014/main" id="{4E1EC0C0-1250-2356-480A-C03135E94830}"/>
              </a:ext>
            </a:extLst>
          </p:cNvPr>
          <p:cNvSpPr txBox="1"/>
          <p:nvPr/>
        </p:nvSpPr>
        <p:spPr>
          <a:xfrm>
            <a:off x="10234550" y="1027906"/>
            <a:ext cx="652743" cy="369332"/>
          </a:xfrm>
          <a:prstGeom prst="rect">
            <a:avLst/>
          </a:prstGeom>
          <a:noFill/>
        </p:spPr>
        <p:txBody>
          <a:bodyPr wrap="none" rtlCol="0">
            <a:spAutoFit/>
          </a:bodyPr>
          <a:lstStyle/>
          <a:p>
            <a:r>
              <a:rPr lang="en-US" dirty="0"/>
              <a:t>2024</a:t>
            </a:r>
          </a:p>
        </p:txBody>
      </p:sp>
      <p:pic>
        <p:nvPicPr>
          <p:cNvPr id="4" name="Picture 3">
            <a:extLst>
              <a:ext uri="{FF2B5EF4-FFF2-40B4-BE49-F238E27FC236}">
                <a16:creationId xmlns:a16="http://schemas.microsoft.com/office/drawing/2014/main" id="{E5FFEC9F-2631-C83E-1C85-EF97D4CBE218}"/>
              </a:ext>
            </a:extLst>
          </p:cNvPr>
          <p:cNvPicPr>
            <a:picLocks noChangeAspect="1"/>
          </p:cNvPicPr>
          <p:nvPr/>
        </p:nvPicPr>
        <p:blipFill rotWithShape="1">
          <a:blip r:embed="rId3"/>
          <a:srcRect l="17109" t="3697" r="16801" b="11391"/>
          <a:stretch/>
        </p:blipFill>
        <p:spPr>
          <a:xfrm>
            <a:off x="293964" y="3109479"/>
            <a:ext cx="3727575" cy="2743212"/>
          </a:xfrm>
          <a:prstGeom prst="rect">
            <a:avLst/>
          </a:prstGeom>
        </p:spPr>
      </p:pic>
      <p:sp>
        <p:nvSpPr>
          <p:cNvPr id="7" name="TextBox 6">
            <a:extLst>
              <a:ext uri="{FF2B5EF4-FFF2-40B4-BE49-F238E27FC236}">
                <a16:creationId xmlns:a16="http://schemas.microsoft.com/office/drawing/2014/main" id="{4D34086C-7FFE-2886-A78E-8AB6FA453D9B}"/>
              </a:ext>
            </a:extLst>
          </p:cNvPr>
          <p:cNvSpPr txBox="1"/>
          <p:nvPr/>
        </p:nvSpPr>
        <p:spPr>
          <a:xfrm>
            <a:off x="463227" y="2304980"/>
            <a:ext cx="3224904" cy="584775"/>
          </a:xfrm>
          <a:prstGeom prst="rect">
            <a:avLst/>
          </a:prstGeom>
          <a:noFill/>
          <a:ln w="38100">
            <a:solidFill>
              <a:srgbClr val="7030A0"/>
            </a:solidFill>
          </a:ln>
        </p:spPr>
        <p:txBody>
          <a:bodyPr wrap="square">
            <a:spAutoFit/>
          </a:bodyPr>
          <a:lstStyle/>
          <a:p>
            <a:r>
              <a:rPr lang="en-US" altLang="zh-CN" sz="1600" dirty="0">
                <a:latin typeface="STXihei" panose="02010600040101010101" pitchFamily="2" charset="-122"/>
                <a:ea typeface="STXihei" panose="02010600040101010101" pitchFamily="2" charset="-122"/>
              </a:rPr>
              <a:t>2025</a:t>
            </a:r>
            <a:r>
              <a:rPr lang="zh-CN" altLang="en-US" sz="1600" dirty="0">
                <a:latin typeface="STXihei" panose="02010600040101010101" pitchFamily="2" charset="-122"/>
                <a:ea typeface="STXihei" panose="02010600040101010101" pitchFamily="2" charset="-122"/>
              </a:rPr>
              <a:t>年各省最低电解制氢成本及其电力来源 </a:t>
            </a:r>
            <a:r>
              <a:rPr lang="en-US" altLang="zh-CN" sz="1600" dirty="0">
                <a:latin typeface="STXihei" panose="02010600040101010101" pitchFamily="2" charset="-122"/>
                <a:ea typeface="STXihei" panose="02010600040101010101" pitchFamily="2" charset="-122"/>
              </a:rPr>
              <a:t>(2021</a:t>
            </a:r>
            <a:r>
              <a:rPr lang="zh-CN" altLang="en-US" sz="1600" dirty="0">
                <a:latin typeface="STXihei" panose="02010600040101010101" pitchFamily="2" charset="-122"/>
                <a:ea typeface="STXihei" panose="02010600040101010101" pitchFamily="2" charset="-122"/>
              </a:rPr>
              <a:t>美元</a:t>
            </a:r>
            <a:r>
              <a:rPr lang="en-US" altLang="zh-CN" sz="1600" dirty="0">
                <a:latin typeface="STXihei" panose="02010600040101010101" pitchFamily="2" charset="-122"/>
                <a:ea typeface="STXihei" panose="02010600040101010101" pitchFamily="2" charset="-122"/>
              </a:rPr>
              <a:t>/</a:t>
            </a:r>
            <a:r>
              <a:rPr lang="zh-CN" altLang="en-US" sz="1600" dirty="0">
                <a:latin typeface="STXihei" panose="02010600040101010101" pitchFamily="2" charset="-122"/>
                <a:ea typeface="STXihei" panose="02010600040101010101" pitchFamily="2" charset="-122"/>
              </a:rPr>
              <a:t>千克氢</a:t>
            </a:r>
            <a:r>
              <a:rPr lang="en-US" altLang="zh-CN" sz="1600" dirty="0">
                <a:latin typeface="STXihei" panose="02010600040101010101" pitchFamily="2" charset="-122"/>
                <a:ea typeface="STXihei" panose="02010600040101010101" pitchFamily="2" charset="-122"/>
              </a:rPr>
              <a:t>)</a:t>
            </a:r>
            <a:endParaRPr lang="en-US" sz="1600" dirty="0">
              <a:latin typeface="STXihei" panose="02010600040101010101" pitchFamily="2" charset="-122"/>
              <a:ea typeface="STXihei" panose="02010600040101010101" pitchFamily="2" charset="-122"/>
            </a:endParaRPr>
          </a:p>
        </p:txBody>
      </p:sp>
      <p:grpSp>
        <p:nvGrpSpPr>
          <p:cNvPr id="8" name="Group 7">
            <a:extLst>
              <a:ext uri="{FF2B5EF4-FFF2-40B4-BE49-F238E27FC236}">
                <a16:creationId xmlns:a16="http://schemas.microsoft.com/office/drawing/2014/main" id="{9E022B87-1289-4E8F-C236-C757AF7531EF}"/>
              </a:ext>
            </a:extLst>
          </p:cNvPr>
          <p:cNvGrpSpPr/>
          <p:nvPr/>
        </p:nvGrpSpPr>
        <p:grpSpPr>
          <a:xfrm>
            <a:off x="326067" y="6011142"/>
            <a:ext cx="3695472" cy="246221"/>
            <a:chOff x="-449693" y="5615993"/>
            <a:chExt cx="3695472" cy="246221"/>
          </a:xfrm>
        </p:grpSpPr>
        <p:sp>
          <p:nvSpPr>
            <p:cNvPr id="9" name="Rectangle 8">
              <a:extLst>
                <a:ext uri="{FF2B5EF4-FFF2-40B4-BE49-F238E27FC236}">
                  <a16:creationId xmlns:a16="http://schemas.microsoft.com/office/drawing/2014/main" id="{8E71CCF7-CDFE-5F5A-282E-2E577E051B65}"/>
                </a:ext>
              </a:extLst>
            </p:cNvPr>
            <p:cNvSpPr/>
            <p:nvPr/>
          </p:nvSpPr>
          <p:spPr>
            <a:xfrm>
              <a:off x="-449693" y="5675125"/>
              <a:ext cx="274320" cy="128016"/>
            </a:xfrm>
            <a:prstGeom prst="rect">
              <a:avLst/>
            </a:prstGeom>
            <a:solidFill>
              <a:srgbClr val="F9D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5494538-7555-A9C2-82D6-0AE8BF073F31}"/>
                </a:ext>
              </a:extLst>
            </p:cNvPr>
            <p:cNvSpPr/>
            <p:nvPr/>
          </p:nvSpPr>
          <p:spPr>
            <a:xfrm>
              <a:off x="756686" y="5674993"/>
              <a:ext cx="274320" cy="128016"/>
            </a:xfrm>
            <a:prstGeom prst="rect">
              <a:avLst/>
            </a:prstGeom>
            <a:solidFill>
              <a:srgbClr val="CCE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20CACC6-1AC6-298D-AED3-5A020A4EC1E1}"/>
                </a:ext>
              </a:extLst>
            </p:cNvPr>
            <p:cNvSpPr/>
            <p:nvPr/>
          </p:nvSpPr>
          <p:spPr>
            <a:xfrm>
              <a:off x="2042194" y="5677266"/>
              <a:ext cx="274320" cy="128016"/>
            </a:xfrm>
            <a:prstGeom prst="rect">
              <a:avLst/>
            </a:prstGeom>
            <a:solidFill>
              <a:srgbClr val="DEC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latin typeface="Arial" panose="020B0604020202020204" pitchFamily="34" charset="0"/>
                <a:cs typeface="Arial" panose="020B0604020202020204" pitchFamily="34" charset="0"/>
              </a:endParaRPr>
            </a:p>
          </p:txBody>
        </p:sp>
        <p:sp>
          <p:nvSpPr>
            <p:cNvPr id="13" name="TextBox 17">
              <a:extLst>
                <a:ext uri="{FF2B5EF4-FFF2-40B4-BE49-F238E27FC236}">
                  <a16:creationId xmlns:a16="http://schemas.microsoft.com/office/drawing/2014/main" id="{DFE316AC-70A6-E9C2-B9E4-1A4FF375343F}"/>
                </a:ext>
              </a:extLst>
            </p:cNvPr>
            <p:cNvSpPr txBox="1"/>
            <p:nvPr/>
          </p:nvSpPr>
          <p:spPr>
            <a:xfrm>
              <a:off x="-249566" y="5615993"/>
              <a:ext cx="1048685"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dirty="0">
                  <a:latin typeface="Arial" panose="020B0604020202020204" pitchFamily="34" charset="0"/>
                  <a:ea typeface="Helvetica Neue" panose="02000503000000020004" pitchFamily="2" charset="0"/>
                  <a:cs typeface="Arial" panose="020B0604020202020204" pitchFamily="34" charset="0"/>
                </a:rPr>
                <a:t>S</a:t>
              </a:r>
              <a:r>
                <a:rPr lang="en-US" sz="1000" dirty="0">
                  <a:latin typeface="Arial" panose="020B0604020202020204" pitchFamily="34" charset="0"/>
                  <a:ea typeface="Helvetica Neue" panose="02000503000000020004" pitchFamily="2" charset="0"/>
                  <a:cs typeface="Arial" panose="020B0604020202020204" pitchFamily="34" charset="0"/>
                </a:rPr>
                <a:t>olar-based</a:t>
              </a:r>
              <a:r>
                <a:rPr lang="zh-CN" altLang="en-US" sz="1000" dirty="0">
                  <a:latin typeface="Arial" panose="020B0604020202020204" pitchFamily="34" charset="0"/>
                  <a:ea typeface="Helvetica Neue" panose="02000503000000020004" pitchFamily="2" charset="0"/>
                  <a:cs typeface="Arial" panose="020B0604020202020204" pitchFamily="34" charset="0"/>
                </a:rPr>
                <a:t> </a:t>
              </a:r>
              <a:r>
                <a:rPr lang="en-US" altLang="zh-CN" sz="1000" dirty="0">
                  <a:latin typeface="Arial" panose="020B0604020202020204" pitchFamily="34" charset="0"/>
                  <a:ea typeface="Helvetica Neue" panose="02000503000000020004" pitchFamily="2" charset="0"/>
                  <a:cs typeface="Arial" panose="020B0604020202020204" pitchFamily="34" charset="0"/>
                </a:rPr>
                <a:t>H</a:t>
              </a:r>
              <a:r>
                <a:rPr lang="en-US" altLang="zh-CN" sz="1000" baseline="-25000" dirty="0">
                  <a:latin typeface="Arial" panose="020B0604020202020204" pitchFamily="34" charset="0"/>
                  <a:ea typeface="Helvetica Neue" panose="02000503000000020004" pitchFamily="2" charset="0"/>
                  <a:cs typeface="Arial" panose="020B0604020202020204" pitchFamily="34" charset="0"/>
                </a:rPr>
                <a:t>2</a:t>
              </a:r>
              <a:endParaRPr lang="en-US" sz="1000" baseline="-25000" dirty="0">
                <a:latin typeface="Arial" panose="020B0604020202020204" pitchFamily="34" charset="0"/>
                <a:ea typeface="Helvetica Neue" panose="02000503000000020004" pitchFamily="2" charset="0"/>
                <a:cs typeface="Arial" panose="020B0604020202020204" pitchFamily="34" charset="0"/>
              </a:endParaRPr>
            </a:p>
          </p:txBody>
        </p:sp>
        <p:sp>
          <p:nvSpPr>
            <p:cNvPr id="14" name="TextBox 18">
              <a:extLst>
                <a:ext uri="{FF2B5EF4-FFF2-40B4-BE49-F238E27FC236}">
                  <a16:creationId xmlns:a16="http://schemas.microsoft.com/office/drawing/2014/main" id="{0A47BDD5-4A05-5417-C500-CCF946CBFE4B}"/>
                </a:ext>
              </a:extLst>
            </p:cNvPr>
            <p:cNvSpPr txBox="1"/>
            <p:nvPr/>
          </p:nvSpPr>
          <p:spPr>
            <a:xfrm>
              <a:off x="1005023" y="5615993"/>
              <a:ext cx="1042273"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ea typeface="Helvetica Neue" panose="02000503000000020004" pitchFamily="2" charset="0"/>
                  <a:cs typeface="Arial" panose="020B0604020202020204" pitchFamily="34" charset="0"/>
                </a:rPr>
                <a:t>Wind-based </a:t>
              </a:r>
              <a:r>
                <a:rPr lang="en-US" altLang="zh-CN" sz="1000" dirty="0">
                  <a:latin typeface="Arial" panose="020B0604020202020204" pitchFamily="34" charset="0"/>
                  <a:ea typeface="Helvetica Neue" panose="02000503000000020004" pitchFamily="2" charset="0"/>
                  <a:cs typeface="Arial" panose="020B0604020202020204" pitchFamily="34" charset="0"/>
                </a:rPr>
                <a:t>H</a:t>
              </a:r>
              <a:r>
                <a:rPr lang="en-US" altLang="zh-CN" sz="1000" baseline="-25000" dirty="0">
                  <a:latin typeface="Arial" panose="020B0604020202020204" pitchFamily="34" charset="0"/>
                  <a:ea typeface="Helvetica Neue" panose="02000503000000020004" pitchFamily="2" charset="0"/>
                  <a:cs typeface="Arial" panose="020B0604020202020204" pitchFamily="34" charset="0"/>
                </a:rPr>
                <a:t>2</a:t>
              </a:r>
              <a:endParaRPr lang="en-US" sz="1000" baseline="-25000" dirty="0">
                <a:latin typeface="Arial" panose="020B0604020202020204" pitchFamily="34" charset="0"/>
                <a:ea typeface="Helvetica Neue" panose="02000503000000020004" pitchFamily="2" charset="0"/>
                <a:cs typeface="Arial" panose="020B0604020202020204" pitchFamily="34" charset="0"/>
              </a:endParaRPr>
            </a:p>
          </p:txBody>
        </p:sp>
        <p:sp>
          <p:nvSpPr>
            <p:cNvPr id="15" name="TextBox 19">
              <a:extLst>
                <a:ext uri="{FF2B5EF4-FFF2-40B4-BE49-F238E27FC236}">
                  <a16:creationId xmlns:a16="http://schemas.microsoft.com/office/drawing/2014/main" id="{1AAF0195-1E6E-BA27-A4C2-3A38BA30F3FA}"/>
                </a:ext>
              </a:extLst>
            </p:cNvPr>
            <p:cNvSpPr txBox="1"/>
            <p:nvPr/>
          </p:nvSpPr>
          <p:spPr>
            <a:xfrm>
              <a:off x="2253200" y="5615993"/>
              <a:ext cx="992579"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ea typeface="Helvetica Neue" panose="02000503000000020004" pitchFamily="2" charset="0"/>
                  <a:cs typeface="Arial" panose="020B0604020202020204" pitchFamily="34" charset="0"/>
                </a:rPr>
                <a:t>Grid-based </a:t>
              </a:r>
              <a:r>
                <a:rPr lang="en-US" altLang="zh-CN" sz="1000" dirty="0">
                  <a:latin typeface="Arial" panose="020B0604020202020204" pitchFamily="34" charset="0"/>
                  <a:ea typeface="Helvetica Neue" panose="02000503000000020004" pitchFamily="2" charset="0"/>
                  <a:cs typeface="Arial" panose="020B0604020202020204" pitchFamily="34" charset="0"/>
                </a:rPr>
                <a:t>H</a:t>
              </a:r>
              <a:r>
                <a:rPr lang="en-US" altLang="zh-CN" sz="1000" baseline="-25000" dirty="0">
                  <a:latin typeface="Arial" panose="020B0604020202020204" pitchFamily="34" charset="0"/>
                  <a:ea typeface="Helvetica Neue" panose="02000503000000020004" pitchFamily="2" charset="0"/>
                  <a:cs typeface="Arial" panose="020B0604020202020204" pitchFamily="34" charset="0"/>
                </a:rPr>
                <a:t>2</a:t>
              </a:r>
              <a:endParaRPr lang="en-US" sz="1000" baseline="-25000" dirty="0">
                <a:latin typeface="Arial" panose="020B0604020202020204" pitchFamily="34" charset="0"/>
                <a:ea typeface="Helvetica Neue" panose="02000503000000020004" pitchFamily="2" charset="0"/>
                <a:cs typeface="Arial" panose="020B0604020202020204" pitchFamily="34" charset="0"/>
              </a:endParaRPr>
            </a:p>
          </p:txBody>
        </p:sp>
      </p:grpSp>
      <p:pic>
        <p:nvPicPr>
          <p:cNvPr id="17" name="Picture 16" descr="A map of china with blue and orange color&#10;&#10;Description automatically generated">
            <a:extLst>
              <a:ext uri="{FF2B5EF4-FFF2-40B4-BE49-F238E27FC236}">
                <a16:creationId xmlns:a16="http://schemas.microsoft.com/office/drawing/2014/main" id="{D4A46A21-A50F-4BBA-580E-4C0DE5951C2C}"/>
              </a:ext>
            </a:extLst>
          </p:cNvPr>
          <p:cNvPicPr>
            <a:picLocks noChangeAspect="1"/>
          </p:cNvPicPr>
          <p:nvPr/>
        </p:nvPicPr>
        <p:blipFill>
          <a:blip r:embed="rId4"/>
          <a:stretch>
            <a:fillRect/>
          </a:stretch>
        </p:blipFill>
        <p:spPr>
          <a:xfrm>
            <a:off x="4315968" y="2042151"/>
            <a:ext cx="7804998" cy="4215212"/>
          </a:xfrm>
          <a:prstGeom prst="rect">
            <a:avLst/>
          </a:prstGeom>
        </p:spPr>
      </p:pic>
      <p:sp>
        <p:nvSpPr>
          <p:cNvPr id="19" name="TextBox 8">
            <a:extLst>
              <a:ext uri="{FF2B5EF4-FFF2-40B4-BE49-F238E27FC236}">
                <a16:creationId xmlns:a16="http://schemas.microsoft.com/office/drawing/2014/main" id="{6EEAD55A-A88C-6C28-990E-81C50541F912}"/>
              </a:ext>
            </a:extLst>
          </p:cNvPr>
          <p:cNvSpPr txBox="1"/>
          <p:nvPr/>
        </p:nvSpPr>
        <p:spPr>
          <a:xfrm>
            <a:off x="140341" y="6207436"/>
            <a:ext cx="27849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err="1">
                <a:latin typeface="STXihei" panose="02010600040101010101" pitchFamily="2" charset="-122"/>
                <a:ea typeface="STXihei" panose="02010600040101010101" pitchFamily="2" charset="-122"/>
              </a:rPr>
              <a:t>基于光伏发电的电解氢</a:t>
            </a:r>
            <a:endParaRPr lang="en-US" sz="1100" dirty="0">
              <a:latin typeface="STXihei" panose="02010600040101010101" pitchFamily="2" charset="-122"/>
              <a:ea typeface="STXihei" panose="02010600040101010101" pitchFamily="2" charset="-122"/>
            </a:endParaRPr>
          </a:p>
        </p:txBody>
      </p:sp>
      <p:sp>
        <p:nvSpPr>
          <p:cNvPr id="20" name="TextBox 8">
            <a:extLst>
              <a:ext uri="{FF2B5EF4-FFF2-40B4-BE49-F238E27FC236}">
                <a16:creationId xmlns:a16="http://schemas.microsoft.com/office/drawing/2014/main" id="{CB77DCE4-918C-87ED-A12F-A9F1C28F32A6}"/>
              </a:ext>
            </a:extLst>
          </p:cNvPr>
          <p:cNvSpPr txBox="1"/>
          <p:nvPr/>
        </p:nvSpPr>
        <p:spPr>
          <a:xfrm>
            <a:off x="1636504" y="6205784"/>
            <a:ext cx="27849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err="1">
                <a:latin typeface="STXihei" panose="02010600040101010101" pitchFamily="2" charset="-122"/>
                <a:ea typeface="STXihei" panose="02010600040101010101" pitchFamily="2" charset="-122"/>
              </a:rPr>
              <a:t>基于风电的电解氢</a:t>
            </a:r>
            <a:endParaRPr lang="en-US" sz="1100" dirty="0">
              <a:latin typeface="STXihei" panose="02010600040101010101" pitchFamily="2" charset="-122"/>
              <a:ea typeface="STXihei" panose="02010600040101010101" pitchFamily="2" charset="-122"/>
            </a:endParaRPr>
          </a:p>
        </p:txBody>
      </p:sp>
      <p:sp>
        <p:nvSpPr>
          <p:cNvPr id="21" name="TextBox 8">
            <a:extLst>
              <a:ext uri="{FF2B5EF4-FFF2-40B4-BE49-F238E27FC236}">
                <a16:creationId xmlns:a16="http://schemas.microsoft.com/office/drawing/2014/main" id="{49B7B3D6-6956-2081-4590-A8B629D2A4A4}"/>
              </a:ext>
            </a:extLst>
          </p:cNvPr>
          <p:cNvSpPr txBox="1"/>
          <p:nvPr/>
        </p:nvSpPr>
        <p:spPr>
          <a:xfrm>
            <a:off x="2955114" y="6196489"/>
            <a:ext cx="1360854"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err="1">
                <a:latin typeface="STXihei" panose="02010600040101010101" pitchFamily="2" charset="-122"/>
                <a:ea typeface="STXihei" panose="02010600040101010101" pitchFamily="2" charset="-122"/>
              </a:rPr>
              <a:t>基于电网的电解氢</a:t>
            </a:r>
            <a:endParaRPr lang="en-US" sz="1100" dirty="0">
              <a:latin typeface="STXihei" panose="02010600040101010101" pitchFamily="2" charset="-122"/>
              <a:ea typeface="STXihei" panose="02010600040101010101" pitchFamily="2" charset="-122"/>
            </a:endParaRPr>
          </a:p>
        </p:txBody>
      </p:sp>
      <p:sp>
        <p:nvSpPr>
          <p:cNvPr id="22" name="TextBox 8">
            <a:extLst>
              <a:ext uri="{FF2B5EF4-FFF2-40B4-BE49-F238E27FC236}">
                <a16:creationId xmlns:a16="http://schemas.microsoft.com/office/drawing/2014/main" id="{2EC9D493-12E9-9D00-7BD3-8092E15C3A2A}"/>
              </a:ext>
            </a:extLst>
          </p:cNvPr>
          <p:cNvSpPr txBox="1"/>
          <p:nvPr/>
        </p:nvSpPr>
        <p:spPr>
          <a:xfrm>
            <a:off x="5458587" y="6083726"/>
            <a:ext cx="1528727"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err="1">
                <a:latin typeface="STXihei" panose="02010600040101010101" pitchFamily="2" charset="-122"/>
                <a:ea typeface="STXihei" panose="02010600040101010101" pitchFamily="2" charset="-122"/>
              </a:rPr>
              <a:t>补贴</a:t>
            </a:r>
            <a:r>
              <a:rPr lang="en-US" sz="1100" dirty="0">
                <a:latin typeface="STXihei" panose="02010600040101010101" pitchFamily="2" charset="-122"/>
                <a:ea typeface="STXihei" panose="02010600040101010101" pitchFamily="2" charset="-122"/>
              </a:rPr>
              <a:t>(</a:t>
            </a:r>
            <a:r>
              <a:rPr lang="en-US" sz="1100" dirty="0" err="1">
                <a:latin typeface="STXihei" panose="02010600040101010101" pitchFamily="2" charset="-122"/>
                <a:ea typeface="STXihei" panose="02010600040101010101" pitchFamily="2" charset="-122"/>
              </a:rPr>
              <a:t>美元</a:t>
            </a:r>
            <a:r>
              <a:rPr lang="en-US" sz="1100" dirty="0">
                <a:latin typeface="STXihei" panose="02010600040101010101" pitchFamily="2" charset="-122"/>
                <a:ea typeface="STXihei" panose="02010600040101010101" pitchFamily="2" charset="-122"/>
              </a:rPr>
              <a:t>/</a:t>
            </a:r>
            <a:r>
              <a:rPr lang="en-US" sz="1100" dirty="0" err="1">
                <a:latin typeface="STXihei" panose="02010600040101010101" pitchFamily="2" charset="-122"/>
                <a:ea typeface="STXihei" panose="02010600040101010101" pitchFamily="2" charset="-122"/>
              </a:rPr>
              <a:t>千克</a:t>
            </a:r>
            <a:r>
              <a:rPr lang="zh-CN" altLang="en-US" sz="1100" dirty="0">
                <a:latin typeface="STXihei" panose="02010600040101010101" pitchFamily="2" charset="-122"/>
                <a:ea typeface="STXihei" panose="02010600040101010101" pitchFamily="2" charset="-122"/>
              </a:rPr>
              <a:t> 氢气</a:t>
            </a:r>
            <a:r>
              <a:rPr lang="en-US" sz="1100" dirty="0">
                <a:latin typeface="STXihei" panose="02010600040101010101" pitchFamily="2" charset="-122"/>
                <a:ea typeface="STXihei" panose="02010600040101010101" pitchFamily="2" charset="-122"/>
              </a:rPr>
              <a:t>)</a:t>
            </a:r>
          </a:p>
        </p:txBody>
      </p:sp>
      <p:sp>
        <p:nvSpPr>
          <p:cNvPr id="23" name="TextBox 8">
            <a:extLst>
              <a:ext uri="{FF2B5EF4-FFF2-40B4-BE49-F238E27FC236}">
                <a16:creationId xmlns:a16="http://schemas.microsoft.com/office/drawing/2014/main" id="{94D3AB8F-26DE-1A2A-D585-4C022D9FF04C}"/>
              </a:ext>
            </a:extLst>
          </p:cNvPr>
          <p:cNvSpPr txBox="1"/>
          <p:nvPr/>
        </p:nvSpPr>
        <p:spPr>
          <a:xfrm>
            <a:off x="9651391" y="6083726"/>
            <a:ext cx="2016325"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100" b="0" i="0" dirty="0">
                <a:solidFill>
                  <a:srgbClr val="0D0D0D"/>
                </a:solidFill>
                <a:effectLst/>
                <a:highlight>
                  <a:srgbClr val="FFFFFF"/>
                </a:highlight>
                <a:latin typeface="STXihei" panose="02010600040101010101" pitchFamily="2" charset="-122"/>
                <a:ea typeface="STXihei" panose="02010600040101010101" pitchFamily="2" charset="-122"/>
              </a:rPr>
              <a:t>二氧化碳当量（</a:t>
            </a:r>
            <a:r>
              <a:rPr lang="en-US" sz="1100" b="0" i="0" dirty="0">
                <a:solidFill>
                  <a:srgbClr val="0D0D0D"/>
                </a:solidFill>
                <a:effectLst/>
                <a:highlight>
                  <a:srgbClr val="FFFFFF"/>
                </a:highlight>
                <a:latin typeface="STXihei" panose="02010600040101010101" pitchFamily="2" charset="-122"/>
                <a:ea typeface="STXihei" panose="02010600040101010101" pitchFamily="2" charset="-122"/>
              </a:rPr>
              <a:t>CO</a:t>
            </a:r>
            <a:r>
              <a:rPr lang="en-US" sz="1100" b="0" i="0" baseline="-25000" dirty="0">
                <a:solidFill>
                  <a:srgbClr val="0D0D0D"/>
                </a:solidFill>
                <a:effectLst/>
                <a:highlight>
                  <a:srgbClr val="FFFFFF"/>
                </a:highlight>
                <a:latin typeface="STXihei" panose="02010600040101010101" pitchFamily="2" charset="-122"/>
                <a:ea typeface="STXihei" panose="02010600040101010101" pitchFamily="2" charset="-122"/>
              </a:rPr>
              <a:t>2e</a:t>
            </a:r>
            <a:r>
              <a:rPr lang="en-US" sz="1100" b="0" i="0" dirty="0">
                <a:solidFill>
                  <a:srgbClr val="0D0D0D"/>
                </a:solidFill>
                <a:effectLst/>
                <a:highlight>
                  <a:srgbClr val="FFFFFF"/>
                </a:highlight>
                <a:latin typeface="STXihei" panose="02010600040101010101" pitchFamily="2" charset="-122"/>
                <a:ea typeface="STXihei" panose="02010600040101010101" pitchFamily="2" charset="-122"/>
              </a:rPr>
              <a:t>）</a:t>
            </a:r>
            <a:r>
              <a:rPr lang="zh-CN" altLang="en-US" sz="1100" b="0" i="0" dirty="0">
                <a:solidFill>
                  <a:srgbClr val="0D0D0D"/>
                </a:solidFill>
                <a:effectLst/>
                <a:highlight>
                  <a:srgbClr val="FFFFFF"/>
                </a:highlight>
                <a:latin typeface="STXihei" panose="02010600040101010101" pitchFamily="2" charset="-122"/>
                <a:ea typeface="STXihei" panose="02010600040101010101" pitchFamily="2" charset="-122"/>
              </a:rPr>
              <a:t>排放 </a:t>
            </a:r>
            <a:r>
              <a:rPr lang="en-US" altLang="zh-CN" sz="1100" b="0" i="0" dirty="0">
                <a:solidFill>
                  <a:srgbClr val="0D0D0D"/>
                </a:solidFill>
                <a:effectLst/>
                <a:highlight>
                  <a:srgbClr val="FFFFFF"/>
                </a:highlight>
                <a:latin typeface="STXihei" panose="02010600040101010101" pitchFamily="2" charset="-122"/>
                <a:ea typeface="STXihei" panose="02010600040101010101" pitchFamily="2" charset="-122"/>
              </a:rPr>
              <a:t>(</a:t>
            </a:r>
            <a:r>
              <a:rPr lang="en-US" sz="1100" dirty="0" err="1">
                <a:latin typeface="STXihei" panose="02010600040101010101" pitchFamily="2" charset="-122"/>
                <a:ea typeface="STXihei" panose="02010600040101010101" pitchFamily="2" charset="-122"/>
              </a:rPr>
              <a:t>千克</a:t>
            </a:r>
            <a:r>
              <a:rPr lang="en-US" sz="1100" dirty="0">
                <a:latin typeface="STXihei" panose="02010600040101010101" pitchFamily="2" charset="-122"/>
                <a:ea typeface="STXihei" panose="02010600040101010101" pitchFamily="2" charset="-122"/>
              </a:rPr>
              <a:t>/</a:t>
            </a:r>
            <a:r>
              <a:rPr lang="en-US" sz="1100" dirty="0" err="1">
                <a:latin typeface="STXihei" panose="02010600040101010101" pitchFamily="2" charset="-122"/>
                <a:ea typeface="STXihei" panose="02010600040101010101" pitchFamily="2" charset="-122"/>
              </a:rPr>
              <a:t>千克</a:t>
            </a:r>
            <a:r>
              <a:rPr lang="zh-CN" altLang="en-US" sz="1100" dirty="0">
                <a:latin typeface="STXihei" panose="02010600040101010101" pitchFamily="2" charset="-122"/>
                <a:ea typeface="STXihei" panose="02010600040101010101" pitchFamily="2" charset="-122"/>
              </a:rPr>
              <a:t>氢气</a:t>
            </a:r>
            <a:r>
              <a:rPr lang="en-US" sz="1100" dirty="0">
                <a:latin typeface="STXihei" panose="02010600040101010101" pitchFamily="2" charset="-122"/>
                <a:ea typeface="STXihei" panose="02010600040101010101" pitchFamily="2" charset="-122"/>
              </a:rPr>
              <a:t>)</a:t>
            </a:r>
          </a:p>
        </p:txBody>
      </p:sp>
      <p:sp>
        <p:nvSpPr>
          <p:cNvPr id="27" name="Rectangle 26">
            <a:extLst>
              <a:ext uri="{FF2B5EF4-FFF2-40B4-BE49-F238E27FC236}">
                <a16:creationId xmlns:a16="http://schemas.microsoft.com/office/drawing/2014/main" id="{5BC753C3-B838-5849-9E79-971E72C1906F}"/>
              </a:ext>
            </a:extLst>
          </p:cNvPr>
          <p:cNvSpPr/>
          <p:nvPr/>
        </p:nvSpPr>
        <p:spPr>
          <a:xfrm>
            <a:off x="4421416" y="2102173"/>
            <a:ext cx="7642762" cy="948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DECEBEB-10C7-406B-E726-52240B81EAA7}"/>
              </a:ext>
            </a:extLst>
          </p:cNvPr>
          <p:cNvSpPr txBox="1"/>
          <p:nvPr/>
        </p:nvSpPr>
        <p:spPr>
          <a:xfrm>
            <a:off x="4542641" y="2188572"/>
            <a:ext cx="3224904" cy="830997"/>
          </a:xfrm>
          <a:prstGeom prst="rect">
            <a:avLst/>
          </a:prstGeom>
          <a:noFill/>
          <a:ln w="38100">
            <a:solidFill>
              <a:srgbClr val="E75400"/>
            </a:solidFill>
          </a:ln>
        </p:spPr>
        <p:txBody>
          <a:bodyPr wrap="square">
            <a:spAutoFit/>
          </a:bodyPr>
          <a:lstStyle/>
          <a:p>
            <a:r>
              <a:rPr lang="zh-CN" altLang="en-US" sz="1600" dirty="0">
                <a:latin typeface="STXihei" panose="02010600040101010101" pitchFamily="2" charset="-122"/>
                <a:ea typeface="STXihei" panose="02010600040101010101" pitchFamily="2" charset="-122"/>
              </a:rPr>
              <a:t>在</a:t>
            </a:r>
            <a:r>
              <a:rPr lang="en-US" altLang="zh-CN" sz="1600" dirty="0">
                <a:latin typeface="STXihei" panose="02010600040101010101" pitchFamily="2" charset="-122"/>
                <a:ea typeface="STXihei" panose="02010600040101010101" pitchFamily="2" charset="-122"/>
              </a:rPr>
              <a:t>2025</a:t>
            </a:r>
            <a:r>
              <a:rPr lang="zh-CN" altLang="en-US" sz="1600" dirty="0">
                <a:latin typeface="STXihei" panose="02010600040101010101" pitchFamily="2" charset="-122"/>
                <a:ea typeface="STXihei" panose="02010600040101010101" pitchFamily="2" charset="-122"/>
              </a:rPr>
              <a:t>年让基于新能源的电解氢和基于电网的电解氢具备同样成本竞争力所需要增加的补贴</a:t>
            </a:r>
            <a:endParaRPr lang="en-US" sz="1600" dirty="0">
              <a:latin typeface="STXihei" panose="02010600040101010101" pitchFamily="2" charset="-122"/>
              <a:ea typeface="STXihei" panose="02010600040101010101" pitchFamily="2" charset="-122"/>
            </a:endParaRPr>
          </a:p>
        </p:txBody>
      </p:sp>
      <p:sp>
        <p:nvSpPr>
          <p:cNvPr id="26" name="TextBox 25">
            <a:extLst>
              <a:ext uri="{FF2B5EF4-FFF2-40B4-BE49-F238E27FC236}">
                <a16:creationId xmlns:a16="http://schemas.microsoft.com/office/drawing/2014/main" id="{3BFB5BEE-FF75-8E94-ED99-21B04BC317F0}"/>
              </a:ext>
            </a:extLst>
          </p:cNvPr>
          <p:cNvSpPr txBox="1"/>
          <p:nvPr/>
        </p:nvSpPr>
        <p:spPr>
          <a:xfrm>
            <a:off x="8622098" y="2160936"/>
            <a:ext cx="3224904" cy="830997"/>
          </a:xfrm>
          <a:prstGeom prst="rect">
            <a:avLst/>
          </a:prstGeom>
          <a:noFill/>
          <a:ln w="38100">
            <a:solidFill>
              <a:srgbClr val="034287"/>
            </a:solidFill>
          </a:ln>
        </p:spPr>
        <p:txBody>
          <a:bodyPr wrap="square">
            <a:spAutoFit/>
          </a:bodyPr>
          <a:lstStyle/>
          <a:p>
            <a:r>
              <a:rPr lang="zh-CN" altLang="en-US" sz="1600" dirty="0">
                <a:latin typeface="STXihei" panose="02010600040101010101" pitchFamily="2" charset="-122"/>
                <a:ea typeface="STXihei" panose="02010600040101010101" pitchFamily="2" charset="-122"/>
              </a:rPr>
              <a:t>在</a:t>
            </a:r>
            <a:r>
              <a:rPr lang="en-US" altLang="zh-CN" sz="1600" dirty="0">
                <a:latin typeface="STXihei" panose="02010600040101010101" pitchFamily="2" charset="-122"/>
                <a:ea typeface="STXihei" panose="02010600040101010101" pitchFamily="2" charset="-122"/>
              </a:rPr>
              <a:t>2025</a:t>
            </a:r>
            <a:r>
              <a:rPr lang="zh-CN" altLang="en-US" sz="1600" dirty="0">
                <a:latin typeface="STXihei" panose="02010600040101010101" pitchFamily="2" charset="-122"/>
                <a:ea typeface="STXihei" panose="02010600040101010101" pitchFamily="2" charset="-122"/>
              </a:rPr>
              <a:t>年生产基于新能源的电解氢比基于电网的电解氢的</a:t>
            </a:r>
            <a:r>
              <a:rPr lang="zh-CN" altLang="en-US" sz="1600" b="0" i="0" dirty="0">
                <a:solidFill>
                  <a:srgbClr val="0D0D0D"/>
                </a:solidFill>
                <a:effectLst/>
                <a:highlight>
                  <a:srgbClr val="FFFFFF"/>
                </a:highlight>
                <a:latin typeface="ui-sans-serif"/>
              </a:rPr>
              <a:t>二氧化碳当量排放减少量</a:t>
            </a:r>
            <a:endParaRPr lang="en-US" sz="1600" dirty="0">
              <a:latin typeface="STXihei" panose="02010600040101010101" pitchFamily="2" charset="-122"/>
              <a:ea typeface="STXihei" panose="02010600040101010101" pitchFamily="2" charset="-122"/>
            </a:endParaRPr>
          </a:p>
        </p:txBody>
      </p:sp>
    </p:spTree>
    <p:extLst>
      <p:ext uri="{BB962C8B-B14F-4D97-AF65-F5344CB8AC3E}">
        <p14:creationId xmlns:p14="http://schemas.microsoft.com/office/powerpoint/2010/main" val="873018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hat Are Atmospheric Aerosols?">
            <a:extLst>
              <a:ext uri="{FF2B5EF4-FFF2-40B4-BE49-F238E27FC236}">
                <a16:creationId xmlns:a16="http://schemas.microsoft.com/office/drawing/2014/main" id="{B65E9FC7-30B5-5A45-28DB-C390B33D1113}"/>
              </a:ext>
            </a:extLst>
          </p:cNvPr>
          <p:cNvSpPr txBox="1">
            <a:spLocks/>
          </p:cNvSpPr>
          <p:nvPr/>
        </p:nvSpPr>
        <p:spPr>
          <a:xfrm>
            <a:off x="79513" y="69320"/>
            <a:ext cx="11961475" cy="1433735"/>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pic>
        <p:nvPicPr>
          <p:cNvPr id="5" name="Content Placeholder 4" descr="A green and black text&#10;&#10;Description automatically generated">
            <a:extLst>
              <a:ext uri="{FF2B5EF4-FFF2-40B4-BE49-F238E27FC236}">
                <a16:creationId xmlns:a16="http://schemas.microsoft.com/office/drawing/2014/main" id="{6EA76C05-60DB-9BB8-C255-9AA5196EF970}"/>
              </a:ext>
            </a:extLst>
          </p:cNvPr>
          <p:cNvPicPr>
            <a:picLocks noGrp="1" noChangeAspect="1"/>
          </p:cNvPicPr>
          <p:nvPr>
            <p:ph idx="1"/>
          </p:nvPr>
        </p:nvPicPr>
        <p:blipFill>
          <a:blip r:embed="rId2"/>
          <a:stretch>
            <a:fillRect/>
          </a:stretch>
        </p:blipFill>
        <p:spPr>
          <a:xfrm>
            <a:off x="9128368" y="206862"/>
            <a:ext cx="3232595" cy="838168"/>
          </a:xfrm>
        </p:spPr>
      </p:pic>
      <p:sp>
        <p:nvSpPr>
          <p:cNvPr id="6" name="TextBox 5">
            <a:extLst>
              <a:ext uri="{FF2B5EF4-FFF2-40B4-BE49-F238E27FC236}">
                <a16:creationId xmlns:a16="http://schemas.microsoft.com/office/drawing/2014/main" id="{4E1EC0C0-1250-2356-480A-C03135E94830}"/>
              </a:ext>
            </a:extLst>
          </p:cNvPr>
          <p:cNvSpPr txBox="1"/>
          <p:nvPr/>
        </p:nvSpPr>
        <p:spPr>
          <a:xfrm>
            <a:off x="10234550" y="1027906"/>
            <a:ext cx="652743" cy="369332"/>
          </a:xfrm>
          <a:prstGeom prst="rect">
            <a:avLst/>
          </a:prstGeom>
          <a:noFill/>
        </p:spPr>
        <p:txBody>
          <a:bodyPr wrap="none" rtlCol="0">
            <a:spAutoFit/>
          </a:bodyPr>
          <a:lstStyle/>
          <a:p>
            <a:r>
              <a:rPr lang="en-US" dirty="0"/>
              <a:t>2024</a:t>
            </a:r>
          </a:p>
        </p:txBody>
      </p:sp>
      <p:sp>
        <p:nvSpPr>
          <p:cNvPr id="11" name="TextBox 10">
            <a:extLst>
              <a:ext uri="{FF2B5EF4-FFF2-40B4-BE49-F238E27FC236}">
                <a16:creationId xmlns:a16="http://schemas.microsoft.com/office/drawing/2014/main" id="{0199BE15-F594-D305-1978-BAC825F1B155}"/>
              </a:ext>
            </a:extLst>
          </p:cNvPr>
          <p:cNvSpPr txBox="1"/>
          <p:nvPr/>
        </p:nvSpPr>
        <p:spPr>
          <a:xfrm>
            <a:off x="829488" y="2159904"/>
            <a:ext cx="10461523" cy="3598293"/>
          </a:xfrm>
          <a:prstGeom prst="rect">
            <a:avLst/>
          </a:prstGeom>
          <a:noFill/>
        </p:spPr>
        <p:txBody>
          <a:bodyPr wrap="square" rtlCol="0">
            <a:spAutoFit/>
          </a:bodyPr>
          <a:lstStyle/>
          <a:p>
            <a:pPr marL="457200" indent="-457200">
              <a:lnSpc>
                <a:spcPct val="120000"/>
              </a:lnSpc>
              <a:buFont typeface="Wingdings" pitchFamily="2" charset="2"/>
              <a:buChar char="Ø"/>
            </a:pPr>
            <a:r>
              <a:rPr lang="zh-CN" altLang="en-US" sz="2400" b="0" i="0" dirty="0">
                <a:solidFill>
                  <a:srgbClr val="0D0D0D"/>
                </a:solidFill>
                <a:effectLst/>
                <a:highlight>
                  <a:srgbClr val="FFFFFF"/>
                </a:highlight>
                <a:latin typeface="STXihei" panose="02010600040101010101" pitchFamily="2" charset="-122"/>
                <a:ea typeface="STXihei" panose="02010600040101010101" pitchFamily="2" charset="-122"/>
              </a:rPr>
              <a:t>对基于电网的氢气补贴会增加二氧化碳当量（</a:t>
            </a:r>
            <a:r>
              <a:rPr lang="en-US" sz="2400" b="0" i="0" dirty="0">
                <a:solidFill>
                  <a:srgbClr val="0D0D0D"/>
                </a:solidFill>
                <a:effectLst/>
                <a:highlight>
                  <a:srgbClr val="FFFFFF"/>
                </a:highlight>
                <a:latin typeface="STXihei" panose="02010600040101010101" pitchFamily="2" charset="-122"/>
                <a:ea typeface="STXihei" panose="02010600040101010101" pitchFamily="2" charset="-122"/>
              </a:rPr>
              <a:t>CO</a:t>
            </a:r>
            <a:r>
              <a:rPr lang="en-US" sz="2400" b="0" i="0" baseline="-25000" dirty="0">
                <a:solidFill>
                  <a:srgbClr val="0D0D0D"/>
                </a:solidFill>
                <a:effectLst/>
                <a:highlight>
                  <a:srgbClr val="FFFFFF"/>
                </a:highlight>
                <a:latin typeface="STXihei" panose="02010600040101010101" pitchFamily="2" charset="-122"/>
                <a:ea typeface="STXihei" panose="02010600040101010101" pitchFamily="2" charset="-122"/>
              </a:rPr>
              <a:t>2e</a:t>
            </a:r>
            <a:r>
              <a:rPr lang="en-US" sz="2400" b="0" i="0" dirty="0">
                <a:solidFill>
                  <a:srgbClr val="0D0D0D"/>
                </a:solidFill>
                <a:effectLst/>
                <a:highlight>
                  <a:srgbClr val="FFFFFF"/>
                </a:highlight>
                <a:latin typeface="STXihei" panose="02010600040101010101" pitchFamily="2" charset="-122"/>
                <a:ea typeface="STXihei" panose="02010600040101010101" pitchFamily="2" charset="-122"/>
              </a:rPr>
              <a:t>）</a:t>
            </a:r>
            <a:r>
              <a:rPr lang="zh-CN" altLang="en-US" sz="2400" b="0" i="0" dirty="0">
                <a:solidFill>
                  <a:srgbClr val="0D0D0D"/>
                </a:solidFill>
                <a:effectLst/>
                <a:highlight>
                  <a:srgbClr val="FFFFFF"/>
                </a:highlight>
                <a:latin typeface="STXihei" panose="02010600040101010101" pitchFamily="2" charset="-122"/>
                <a:ea typeface="STXihei" panose="02010600040101010101" pitchFamily="2" charset="-122"/>
              </a:rPr>
              <a:t>排放，甚至比煤基氢气还要多，因为电网电力仍然严重依赖煤炭</a:t>
            </a:r>
            <a:r>
              <a:rPr lang="zh-CN" altLang="en-US" sz="2400" b="0" i="0" dirty="0">
                <a:solidFill>
                  <a:srgbClr val="0D0D0D"/>
                </a:solidFill>
                <a:highlight>
                  <a:srgbClr val="FFFFFF"/>
                </a:highlight>
                <a:latin typeface="STXihei" panose="02010600040101010101" pitchFamily="2" charset="-122"/>
                <a:ea typeface="STXihei" panose="02010600040101010101" pitchFamily="2" charset="-122"/>
                <a:cs typeface="Calibri" panose="020F0502020204030204" pitchFamily="34" charset="0"/>
              </a:rPr>
              <a:t>。</a:t>
            </a:r>
            <a:endParaRPr lang="en-US" sz="2400" dirty="0">
              <a:effectLst/>
              <a:latin typeface="STXihei" panose="02010600040101010101" pitchFamily="2" charset="-122"/>
              <a:ea typeface="STXihei" panose="02010600040101010101" pitchFamily="2" charset="-122"/>
              <a:cs typeface="Calibri" panose="020F0502020204030204" pitchFamily="34" charset="0"/>
            </a:endParaRPr>
          </a:p>
          <a:p>
            <a:pPr marL="457200" indent="-457200">
              <a:lnSpc>
                <a:spcPct val="120000"/>
              </a:lnSpc>
              <a:buFont typeface="Wingdings" pitchFamily="2" charset="2"/>
              <a:buChar char="Ø"/>
            </a:pPr>
            <a:endParaRPr lang="en-US" sz="2400" dirty="0">
              <a:latin typeface="STXihei" panose="02010600040101010101" pitchFamily="2" charset="-122"/>
              <a:ea typeface="STXihei" panose="02010600040101010101" pitchFamily="2" charset="-122"/>
              <a:cs typeface="Calibri" panose="020F0502020204030204" pitchFamily="34" charset="0"/>
            </a:endParaRPr>
          </a:p>
          <a:p>
            <a:pPr marL="457200" indent="-457200">
              <a:lnSpc>
                <a:spcPct val="120000"/>
              </a:lnSpc>
              <a:buFont typeface="Wingdings" pitchFamily="2" charset="2"/>
              <a:buChar char="Ø"/>
            </a:pPr>
            <a:r>
              <a:rPr lang="zh-CN" altLang="en-US" sz="2400" b="0" i="0" dirty="0">
                <a:solidFill>
                  <a:srgbClr val="0D0D0D"/>
                </a:solidFill>
                <a:effectLst/>
                <a:highlight>
                  <a:srgbClr val="FFFFFF"/>
                </a:highlight>
                <a:latin typeface="STXihei" panose="02010600040101010101" pitchFamily="2" charset="-122"/>
                <a:ea typeface="STXihei" panose="02010600040101010101" pitchFamily="2" charset="-122"/>
              </a:rPr>
              <a:t>对非化石电解氢的经济支持对于避免氢气生产增加导致的二氧化碳当量排放增加至关重要。</a:t>
            </a:r>
            <a:endParaRPr lang="en-US" sz="2400" dirty="0">
              <a:effectLst/>
              <a:latin typeface="STXihei" panose="02010600040101010101" pitchFamily="2" charset="-122"/>
              <a:ea typeface="STXihei" panose="02010600040101010101" pitchFamily="2" charset="-122"/>
              <a:cs typeface="Calibri" panose="020F0502020204030204" pitchFamily="34" charset="0"/>
            </a:endParaRPr>
          </a:p>
          <a:p>
            <a:pPr marL="457200" indent="-457200">
              <a:lnSpc>
                <a:spcPct val="120000"/>
              </a:lnSpc>
              <a:buFont typeface="Wingdings" pitchFamily="2" charset="2"/>
              <a:buChar char="Ø"/>
            </a:pPr>
            <a:endParaRPr lang="en-US" sz="2400" dirty="0">
              <a:effectLst/>
              <a:latin typeface="STXihei" panose="02010600040101010101" pitchFamily="2" charset="-122"/>
              <a:ea typeface="STXihei" panose="02010600040101010101" pitchFamily="2" charset="-122"/>
              <a:cs typeface="Calibri" panose="020F0502020204030204" pitchFamily="34" charset="0"/>
            </a:endParaRPr>
          </a:p>
          <a:p>
            <a:pPr marL="457200" indent="-457200">
              <a:lnSpc>
                <a:spcPct val="120000"/>
              </a:lnSpc>
              <a:buFont typeface="Wingdings" pitchFamily="2" charset="2"/>
              <a:buChar char="Ø"/>
            </a:pPr>
            <a:r>
              <a:rPr lang="zh-CN" altLang="en-US" sz="2400" b="0" i="0" dirty="0">
                <a:solidFill>
                  <a:srgbClr val="0D0D0D"/>
                </a:solidFill>
                <a:effectLst/>
                <a:highlight>
                  <a:srgbClr val="FFFFFF"/>
                </a:highlight>
                <a:latin typeface="STXihei" panose="02010600040101010101" pitchFamily="2" charset="-122"/>
                <a:ea typeface="STXihei" panose="02010600040101010101" pitchFamily="2" charset="-122"/>
              </a:rPr>
              <a:t>到</a:t>
            </a:r>
            <a:r>
              <a:rPr lang="en-US" altLang="zh-CN" sz="2400" b="0" i="0" dirty="0">
                <a:solidFill>
                  <a:srgbClr val="0D0D0D"/>
                </a:solidFill>
                <a:effectLst/>
                <a:highlight>
                  <a:srgbClr val="FFFFFF"/>
                </a:highlight>
                <a:latin typeface="STXihei" panose="02010600040101010101" pitchFamily="2" charset="-122"/>
                <a:ea typeface="STXihei" panose="02010600040101010101" pitchFamily="2" charset="-122"/>
              </a:rPr>
              <a:t>2025</a:t>
            </a:r>
            <a:r>
              <a:rPr lang="zh-CN" altLang="en-US" sz="2400" b="0" i="0" dirty="0">
                <a:solidFill>
                  <a:srgbClr val="0D0D0D"/>
                </a:solidFill>
                <a:effectLst/>
                <a:highlight>
                  <a:srgbClr val="FFFFFF"/>
                </a:highlight>
                <a:latin typeface="STXihei" panose="02010600040101010101" pitchFamily="2" charset="-122"/>
                <a:ea typeface="STXihei" panose="02010600040101010101" pitchFamily="2" charset="-122"/>
              </a:rPr>
              <a:t>年，基于可再生能源的电解氢而不是基于电网的电解氢将大幅减少二氧化碳当量排放。</a:t>
            </a:r>
            <a:endParaRPr lang="en-US" sz="2400" dirty="0">
              <a:effectLst/>
              <a:latin typeface="STXihei" panose="02010600040101010101" pitchFamily="2" charset="-122"/>
              <a:ea typeface="STXihei" panose="02010600040101010101" pitchFamily="2" charset="-122"/>
              <a:cs typeface="Calibri" panose="020F0502020204030204" pitchFamily="34" charset="0"/>
            </a:endParaRPr>
          </a:p>
        </p:txBody>
      </p:sp>
      <p:sp>
        <p:nvSpPr>
          <p:cNvPr id="8" name="Title 1">
            <a:extLst>
              <a:ext uri="{FF2B5EF4-FFF2-40B4-BE49-F238E27FC236}">
                <a16:creationId xmlns:a16="http://schemas.microsoft.com/office/drawing/2014/main" id="{98802319-36AD-390C-8B06-293D9CD015E9}"/>
              </a:ext>
            </a:extLst>
          </p:cNvPr>
          <p:cNvSpPr txBox="1">
            <a:spLocks/>
          </p:cNvSpPr>
          <p:nvPr/>
        </p:nvSpPr>
        <p:spPr>
          <a:xfrm>
            <a:off x="102703" y="129341"/>
            <a:ext cx="9025666" cy="14337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2800" b="1" dirty="0" err="1">
                <a:latin typeface="STXihei" panose="02010600040101010101" pitchFamily="2" charset="-122"/>
                <a:ea typeface="STXihei" panose="02010600040101010101" pitchFamily="2" charset="-122"/>
                <a:cs typeface="Calibri" panose="020F0502020204030204" pitchFamily="34" charset="0"/>
              </a:rPr>
              <a:t>在以煤炭为主的电力系统中</a:t>
            </a:r>
            <a:r>
              <a:rPr lang="zh-CN" altLang="en-US" sz="2800" b="1" dirty="0">
                <a:latin typeface="STXihei" panose="02010600040101010101" pitchFamily="2" charset="-122"/>
                <a:ea typeface="STXihei" panose="02010600040101010101" pitchFamily="2" charset="-122"/>
                <a:cs typeface="Calibri" panose="020F0502020204030204" pitchFamily="34" charset="0"/>
              </a:rPr>
              <a:t>，补贴基于电网的电解氢将增加温室气体排放</a:t>
            </a:r>
            <a:br>
              <a:rPr lang="en-US" sz="31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L Peng, Y Guo, S Liu, G He, DL </a:t>
            </a:r>
            <a:r>
              <a:rPr lang="en-US" sz="2000" b="1" dirty="0" err="1">
                <a:latin typeface="Arial" panose="020B0604020202020204" pitchFamily="34" charset="0"/>
                <a:cs typeface="Arial" panose="020B0604020202020204" pitchFamily="34" charset="0"/>
              </a:rPr>
              <a:t>Mauzerall</a:t>
            </a:r>
            <a:endParaRPr 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5993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C0601-69F3-215C-E4FE-06B338F9C32B}"/>
            </a:ext>
          </a:extLst>
        </p:cNvPr>
        <p:cNvGrpSpPr/>
        <p:nvPr/>
      </p:nvGrpSpPr>
      <p:grpSpPr>
        <a:xfrm>
          <a:off x="0" y="0"/>
          <a:ext cx="0" cy="0"/>
          <a:chOff x="0" y="0"/>
          <a:chExt cx="0" cy="0"/>
        </a:xfrm>
      </p:grpSpPr>
      <p:sp>
        <p:nvSpPr>
          <p:cNvPr id="10" name="What Are Atmospheric Aerosols?">
            <a:extLst>
              <a:ext uri="{FF2B5EF4-FFF2-40B4-BE49-F238E27FC236}">
                <a16:creationId xmlns:a16="http://schemas.microsoft.com/office/drawing/2014/main" id="{9BBD9615-DF07-54E0-2F1E-B6C8B3886CCA}"/>
              </a:ext>
            </a:extLst>
          </p:cNvPr>
          <p:cNvSpPr txBox="1">
            <a:spLocks/>
          </p:cNvSpPr>
          <p:nvPr/>
        </p:nvSpPr>
        <p:spPr>
          <a:xfrm>
            <a:off x="79513" y="69320"/>
            <a:ext cx="11961475" cy="798035"/>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925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16" name="Rectangle 15">
            <a:extLst>
              <a:ext uri="{FF2B5EF4-FFF2-40B4-BE49-F238E27FC236}">
                <a16:creationId xmlns:a16="http://schemas.microsoft.com/office/drawing/2014/main" id="{6E3AAAF3-EE7A-C8B8-1E48-4EB575648806}"/>
              </a:ext>
            </a:extLst>
          </p:cNvPr>
          <p:cNvSpPr/>
          <p:nvPr/>
        </p:nvSpPr>
        <p:spPr>
          <a:xfrm>
            <a:off x="981307" y="1929161"/>
            <a:ext cx="3445727" cy="31557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EE6AA"/>
              </a:solidFill>
            </a:endParaRPr>
          </a:p>
        </p:txBody>
      </p:sp>
      <p:sp>
        <p:nvSpPr>
          <p:cNvPr id="2" name="Rectangle 1">
            <a:extLst>
              <a:ext uri="{FF2B5EF4-FFF2-40B4-BE49-F238E27FC236}">
                <a16:creationId xmlns:a16="http://schemas.microsoft.com/office/drawing/2014/main" id="{4E0E8037-9FC1-DB32-8388-A6B27D9F6378}"/>
              </a:ext>
            </a:extLst>
          </p:cNvPr>
          <p:cNvSpPr/>
          <p:nvPr/>
        </p:nvSpPr>
        <p:spPr>
          <a:xfrm>
            <a:off x="981307" y="3044283"/>
            <a:ext cx="3445727" cy="20406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4" name="Rectangle 3">
            <a:extLst>
              <a:ext uri="{FF2B5EF4-FFF2-40B4-BE49-F238E27FC236}">
                <a16:creationId xmlns:a16="http://schemas.microsoft.com/office/drawing/2014/main" id="{E2263970-0CC9-770B-B78A-52EEFBE778BA}"/>
              </a:ext>
            </a:extLst>
          </p:cNvPr>
          <p:cNvSpPr/>
          <p:nvPr/>
        </p:nvSpPr>
        <p:spPr>
          <a:xfrm>
            <a:off x="981307" y="3044283"/>
            <a:ext cx="730407" cy="2040673"/>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B03D689C-560C-7470-A2D8-CCA47659F14D}"/>
              </a:ext>
            </a:extLst>
          </p:cNvPr>
          <p:cNvSpPr/>
          <p:nvPr/>
        </p:nvSpPr>
        <p:spPr>
          <a:xfrm rot="10800000">
            <a:off x="2960648" y="3802565"/>
            <a:ext cx="730406" cy="524108"/>
          </a:xfrm>
          <a:prstGeom prst="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31785447-DFBE-F16D-1672-F62F1EF634B4}"/>
              </a:ext>
            </a:extLst>
          </p:cNvPr>
          <p:cNvSpPr/>
          <p:nvPr/>
        </p:nvSpPr>
        <p:spPr>
          <a:xfrm>
            <a:off x="2447692" y="2150966"/>
            <a:ext cx="512956" cy="7248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2CA655A-A37E-FF80-C591-248BF2DDFF7A}"/>
              </a:ext>
            </a:extLst>
          </p:cNvPr>
          <p:cNvSpPr txBox="1"/>
          <p:nvPr/>
        </p:nvSpPr>
        <p:spPr>
          <a:xfrm rot="16200000">
            <a:off x="-53496" y="3337781"/>
            <a:ext cx="1415772" cy="338554"/>
          </a:xfrm>
          <a:prstGeom prst="rect">
            <a:avLst/>
          </a:prstGeom>
          <a:noFill/>
        </p:spPr>
        <p:txBody>
          <a:bodyPr wrap="none" rtlCol="0">
            <a:spAutoFit/>
          </a:bodyPr>
          <a:lstStyle/>
          <a:p>
            <a:r>
              <a:rPr lang="en-US" sz="1600" b="1" dirty="0" err="1"/>
              <a:t>能源消费总量</a:t>
            </a:r>
            <a:endParaRPr lang="en-US" sz="1600" b="1" dirty="0"/>
          </a:p>
        </p:txBody>
      </p:sp>
      <p:cxnSp>
        <p:nvCxnSpPr>
          <p:cNvPr id="12" name="Straight Arrow Connector 11">
            <a:extLst>
              <a:ext uri="{FF2B5EF4-FFF2-40B4-BE49-F238E27FC236}">
                <a16:creationId xmlns:a16="http://schemas.microsoft.com/office/drawing/2014/main" id="{5A25513B-201E-1A11-EA29-5CE0EC1D6C77}"/>
              </a:ext>
            </a:extLst>
          </p:cNvPr>
          <p:cNvCxnSpPr/>
          <p:nvPr/>
        </p:nvCxnSpPr>
        <p:spPr>
          <a:xfrm flipV="1">
            <a:off x="808278" y="2199190"/>
            <a:ext cx="0" cy="2885766"/>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7BE1C59-2664-A91C-8BBE-DAA1901D21AD}"/>
              </a:ext>
            </a:extLst>
          </p:cNvPr>
          <p:cNvCxnSpPr/>
          <p:nvPr/>
        </p:nvCxnSpPr>
        <p:spPr>
          <a:xfrm>
            <a:off x="981306" y="5257981"/>
            <a:ext cx="3445728" cy="0"/>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35EB576-64D2-D6AB-B6AC-BB20DA7B9478}"/>
              </a:ext>
            </a:extLst>
          </p:cNvPr>
          <p:cNvSpPr txBox="1"/>
          <p:nvPr/>
        </p:nvSpPr>
        <p:spPr>
          <a:xfrm>
            <a:off x="8357589" y="1780106"/>
            <a:ext cx="3780769" cy="3170099"/>
          </a:xfrm>
          <a:prstGeom prst="rect">
            <a:avLst/>
          </a:prstGeom>
          <a:noFill/>
        </p:spPr>
        <p:txBody>
          <a:bodyPr wrap="square" rtlCol="0">
            <a:spAutoFit/>
          </a:bodyPr>
          <a:lstStyle/>
          <a:p>
            <a:r>
              <a:rPr lang="en-US" sz="2000" b="1" dirty="0" err="1"/>
              <a:t>研究目标</a:t>
            </a:r>
            <a:r>
              <a:rPr lang="en-US" sz="2000" b="1" dirty="0"/>
              <a:t>:</a:t>
            </a:r>
          </a:p>
          <a:p>
            <a:endParaRPr lang="en-US" sz="2000" dirty="0"/>
          </a:p>
          <a:p>
            <a:pPr marL="342900" indent="-342900">
              <a:buFont typeface="+mj-lt"/>
              <a:buAutoNum type="arabicPeriod"/>
            </a:pPr>
            <a:r>
              <a:rPr lang="en-US" sz="2000" dirty="0" err="1"/>
              <a:t>研究提高能效</a:t>
            </a:r>
            <a:r>
              <a:rPr lang="zh-CN" altLang="en-US" sz="2000" dirty="0"/>
              <a:t>、降低能源需求的机遇</a:t>
            </a:r>
            <a:r>
              <a:rPr lang="en-US" sz="2000" dirty="0"/>
              <a:t>;</a:t>
            </a:r>
          </a:p>
          <a:p>
            <a:pPr marL="342900" indent="-342900">
              <a:buFont typeface="+mj-lt"/>
              <a:buAutoNum type="arabicPeriod"/>
            </a:pPr>
            <a:endParaRPr lang="en-US" sz="2000" dirty="0"/>
          </a:p>
          <a:p>
            <a:pPr marL="342900" indent="-342900">
              <a:buFont typeface="+mj-lt"/>
              <a:buAutoNum type="arabicPeriod"/>
            </a:pPr>
            <a:r>
              <a:rPr lang="en-US" sz="2000" dirty="0" err="1"/>
              <a:t>研究推动能源系统减排的主要策略</a:t>
            </a:r>
            <a:r>
              <a:rPr lang="en-US" sz="2000" dirty="0"/>
              <a:t>;</a:t>
            </a:r>
          </a:p>
          <a:p>
            <a:pPr marL="342900" indent="-342900">
              <a:buFont typeface="+mj-lt"/>
              <a:buAutoNum type="arabicPeriod"/>
            </a:pPr>
            <a:endParaRPr lang="en-US" sz="2000" dirty="0"/>
          </a:p>
          <a:p>
            <a:pPr marL="342900" indent="-342900">
              <a:buFont typeface="+mj-lt"/>
              <a:buAutoNum type="arabicPeriod"/>
            </a:pPr>
            <a:r>
              <a:rPr lang="en-US" sz="2000" b="1" dirty="0" err="1"/>
              <a:t>研究通过产业共生等手段推动难减排行业低碳化的策略</a:t>
            </a:r>
            <a:r>
              <a:rPr lang="en-US" sz="2000" b="1" dirty="0"/>
              <a:t>.</a:t>
            </a:r>
          </a:p>
        </p:txBody>
      </p:sp>
      <p:sp>
        <p:nvSpPr>
          <p:cNvPr id="15" name="TextBox 14">
            <a:extLst>
              <a:ext uri="{FF2B5EF4-FFF2-40B4-BE49-F238E27FC236}">
                <a16:creationId xmlns:a16="http://schemas.microsoft.com/office/drawing/2014/main" id="{84EFF01C-5DA7-F363-1C20-75F032566C6F}"/>
              </a:ext>
            </a:extLst>
          </p:cNvPr>
          <p:cNvSpPr txBox="1"/>
          <p:nvPr/>
        </p:nvSpPr>
        <p:spPr>
          <a:xfrm>
            <a:off x="1860673" y="5261730"/>
            <a:ext cx="1826141" cy="338554"/>
          </a:xfrm>
          <a:prstGeom prst="rect">
            <a:avLst/>
          </a:prstGeom>
          <a:noFill/>
        </p:spPr>
        <p:txBody>
          <a:bodyPr wrap="none" rtlCol="0">
            <a:spAutoFit/>
          </a:bodyPr>
          <a:lstStyle/>
          <a:p>
            <a:r>
              <a:rPr lang="en-US" sz="1600" b="1" dirty="0" err="1"/>
              <a:t>单位能源的碳强度</a:t>
            </a:r>
            <a:endParaRPr lang="en-US" sz="1600" b="1" dirty="0"/>
          </a:p>
        </p:txBody>
      </p:sp>
      <p:sp>
        <p:nvSpPr>
          <p:cNvPr id="17" name="TextBox 16">
            <a:extLst>
              <a:ext uri="{FF2B5EF4-FFF2-40B4-BE49-F238E27FC236}">
                <a16:creationId xmlns:a16="http://schemas.microsoft.com/office/drawing/2014/main" id="{2EE18799-05F1-D2C0-4863-D60B63CA53D5}"/>
              </a:ext>
            </a:extLst>
          </p:cNvPr>
          <p:cNvSpPr txBox="1"/>
          <p:nvPr/>
        </p:nvSpPr>
        <p:spPr>
          <a:xfrm>
            <a:off x="981307" y="3802565"/>
            <a:ext cx="730407" cy="923330"/>
          </a:xfrm>
          <a:prstGeom prst="rect">
            <a:avLst/>
          </a:prstGeom>
          <a:noFill/>
        </p:spPr>
        <p:txBody>
          <a:bodyPr wrap="square" rtlCol="0">
            <a:spAutoFit/>
          </a:bodyPr>
          <a:lstStyle/>
          <a:p>
            <a:r>
              <a:rPr lang="en-US" dirty="0" err="1"/>
              <a:t>难减排行业</a:t>
            </a:r>
            <a:endParaRPr lang="en-US" dirty="0"/>
          </a:p>
        </p:txBody>
      </p:sp>
      <p:sp>
        <p:nvSpPr>
          <p:cNvPr id="18" name="TextBox 17">
            <a:extLst>
              <a:ext uri="{FF2B5EF4-FFF2-40B4-BE49-F238E27FC236}">
                <a16:creationId xmlns:a16="http://schemas.microsoft.com/office/drawing/2014/main" id="{D692EB71-B7A9-3D8B-109A-BAB5A44F758E}"/>
              </a:ext>
            </a:extLst>
          </p:cNvPr>
          <p:cNvSpPr txBox="1"/>
          <p:nvPr/>
        </p:nvSpPr>
        <p:spPr>
          <a:xfrm>
            <a:off x="4651308" y="1983698"/>
            <a:ext cx="3352149" cy="707886"/>
          </a:xfrm>
          <a:prstGeom prst="rect">
            <a:avLst/>
          </a:prstGeom>
          <a:noFill/>
        </p:spPr>
        <p:txBody>
          <a:bodyPr wrap="square">
            <a:spAutoFit/>
          </a:bodyPr>
          <a:lstStyle/>
          <a:p>
            <a:r>
              <a:rPr lang="en-US" sz="2000" b="1" dirty="0" err="1">
                <a:solidFill>
                  <a:schemeClr val="tx2">
                    <a:lumMod val="75000"/>
                    <a:lumOff val="25000"/>
                  </a:schemeClr>
                </a:solidFill>
                <a:cs typeface="Arial" panose="020B0604020202020204" pitchFamily="34" charset="0"/>
              </a:rPr>
              <a:t>需求侧手段</a:t>
            </a:r>
            <a:r>
              <a:rPr lang="en-US" sz="2000" dirty="0">
                <a:solidFill>
                  <a:schemeClr val="tx2">
                    <a:lumMod val="75000"/>
                    <a:lumOff val="25000"/>
                  </a:schemeClr>
                </a:solidFill>
                <a:cs typeface="Arial" panose="020B0604020202020204" pitchFamily="34" charset="0"/>
              </a:rPr>
              <a:t>: </a:t>
            </a:r>
            <a:r>
              <a:rPr lang="en-US" sz="2000" dirty="0" err="1">
                <a:solidFill>
                  <a:schemeClr val="tx2">
                    <a:lumMod val="75000"/>
                    <a:lumOff val="25000"/>
                  </a:schemeClr>
                </a:solidFill>
                <a:cs typeface="Arial" panose="020B0604020202020204" pitchFamily="34" charset="0"/>
              </a:rPr>
              <a:t>提高能源利用效率减少能源</a:t>
            </a:r>
            <a:r>
              <a:rPr lang="zh-CN" altLang="en-US" sz="2000" dirty="0">
                <a:solidFill>
                  <a:schemeClr val="tx2">
                    <a:lumMod val="75000"/>
                    <a:lumOff val="25000"/>
                  </a:schemeClr>
                </a:solidFill>
                <a:cs typeface="Arial" panose="020B0604020202020204" pitchFamily="34" charset="0"/>
              </a:rPr>
              <a:t>需求</a:t>
            </a:r>
            <a:endParaRPr lang="en-US" sz="1600" dirty="0">
              <a:solidFill>
                <a:schemeClr val="tx2">
                  <a:lumMod val="75000"/>
                  <a:lumOff val="25000"/>
                </a:schemeClr>
              </a:solidFill>
            </a:endParaRPr>
          </a:p>
        </p:txBody>
      </p:sp>
      <p:sp>
        <p:nvSpPr>
          <p:cNvPr id="19" name="TextBox 18">
            <a:extLst>
              <a:ext uri="{FF2B5EF4-FFF2-40B4-BE49-F238E27FC236}">
                <a16:creationId xmlns:a16="http://schemas.microsoft.com/office/drawing/2014/main" id="{372DA207-E874-4831-69A2-CD1BBB1D3C5C}"/>
              </a:ext>
            </a:extLst>
          </p:cNvPr>
          <p:cNvSpPr txBox="1"/>
          <p:nvPr/>
        </p:nvSpPr>
        <p:spPr>
          <a:xfrm>
            <a:off x="4689500" y="3701750"/>
            <a:ext cx="3707248" cy="707886"/>
          </a:xfrm>
          <a:prstGeom prst="rect">
            <a:avLst/>
          </a:prstGeom>
          <a:noFill/>
        </p:spPr>
        <p:txBody>
          <a:bodyPr wrap="square">
            <a:spAutoFit/>
          </a:bodyPr>
          <a:lstStyle/>
          <a:p>
            <a:r>
              <a:rPr lang="en-US" sz="2000" b="1" dirty="0" err="1">
                <a:solidFill>
                  <a:schemeClr val="accent3">
                    <a:lumMod val="75000"/>
                  </a:schemeClr>
                </a:solidFill>
                <a:cs typeface="Arial" panose="020B0604020202020204" pitchFamily="34" charset="0"/>
              </a:rPr>
              <a:t>供给侧手段</a:t>
            </a:r>
            <a:r>
              <a:rPr lang="en-US" sz="2000" dirty="0">
                <a:solidFill>
                  <a:schemeClr val="accent3">
                    <a:lumMod val="75000"/>
                  </a:schemeClr>
                </a:solidFill>
                <a:cs typeface="Arial" panose="020B0604020202020204" pitchFamily="34" charset="0"/>
              </a:rPr>
              <a:t>: </a:t>
            </a:r>
            <a:r>
              <a:rPr lang="en-US" sz="2000" dirty="0" err="1">
                <a:solidFill>
                  <a:schemeClr val="accent3">
                    <a:lumMod val="75000"/>
                  </a:schemeClr>
                </a:solidFill>
                <a:cs typeface="Arial" panose="020B0604020202020204" pitchFamily="34" charset="0"/>
              </a:rPr>
              <a:t>推动能源系统低碳化</a:t>
            </a:r>
            <a:endParaRPr lang="en-US" sz="2000" dirty="0">
              <a:solidFill>
                <a:schemeClr val="accent3">
                  <a:lumMod val="75000"/>
                </a:schemeClr>
              </a:solidFill>
            </a:endParaRPr>
          </a:p>
        </p:txBody>
      </p:sp>
      <p:sp>
        <p:nvSpPr>
          <p:cNvPr id="22" name="TextBox 21">
            <a:extLst>
              <a:ext uri="{FF2B5EF4-FFF2-40B4-BE49-F238E27FC236}">
                <a16:creationId xmlns:a16="http://schemas.microsoft.com/office/drawing/2014/main" id="{ED4012BD-21BC-F23E-C489-BBC27B338693}"/>
              </a:ext>
            </a:extLst>
          </p:cNvPr>
          <p:cNvSpPr txBox="1"/>
          <p:nvPr/>
        </p:nvSpPr>
        <p:spPr>
          <a:xfrm>
            <a:off x="275912" y="206727"/>
            <a:ext cx="9272124" cy="523220"/>
          </a:xfrm>
          <a:prstGeom prst="rect">
            <a:avLst/>
          </a:prstGeom>
          <a:noFill/>
        </p:spPr>
        <p:txBody>
          <a:bodyPr wrap="square">
            <a:spAutoFit/>
          </a:bodyPr>
          <a:lstStyle/>
          <a:p>
            <a:r>
              <a:rPr lang="en-US" sz="2800" b="1" i="0" u="none" strike="noStrike" dirty="0" err="1">
                <a:effectLst/>
              </a:rPr>
              <a:t>推动碳中和的两类手段</a:t>
            </a:r>
            <a:r>
              <a:rPr lang="zh-CN" altLang="en-US" sz="2800" b="1" dirty="0">
                <a:sym typeface="Wingdings" pitchFamily="2" charset="2"/>
              </a:rPr>
              <a:t>：需求侧和供给侧手段</a:t>
            </a:r>
            <a:endParaRPr lang="en-US" sz="2800" b="1" i="0" u="none" strike="noStrike" dirty="0">
              <a:effectLst/>
            </a:endParaRPr>
          </a:p>
        </p:txBody>
      </p:sp>
      <p:sp>
        <p:nvSpPr>
          <p:cNvPr id="6" name="Frame 5">
            <a:extLst>
              <a:ext uri="{FF2B5EF4-FFF2-40B4-BE49-F238E27FC236}">
                <a16:creationId xmlns:a16="http://schemas.microsoft.com/office/drawing/2014/main" id="{2F19B5A9-CB56-C70C-687D-201D9C044696}"/>
              </a:ext>
            </a:extLst>
          </p:cNvPr>
          <p:cNvSpPr/>
          <p:nvPr/>
        </p:nvSpPr>
        <p:spPr>
          <a:xfrm>
            <a:off x="965918" y="3044283"/>
            <a:ext cx="770724" cy="2040673"/>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2854977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6515099" y="2071512"/>
            <a:ext cx="5410201" cy="4185417"/>
          </a:xfrm>
          <a:prstGeom prst="rect">
            <a:avLst/>
          </a:prstGeom>
        </p:spPr>
      </p:pic>
      <p:sp>
        <p:nvSpPr>
          <p:cNvPr id="10" name="What Are Atmospheric Aerosols?">
            <a:extLst>
              <a:ext uri="{FF2B5EF4-FFF2-40B4-BE49-F238E27FC236}">
                <a16:creationId xmlns:a16="http://schemas.microsoft.com/office/drawing/2014/main" id="{8F7E612F-78FD-3251-E2F1-5D07F6BA85E5}"/>
              </a:ext>
            </a:extLst>
          </p:cNvPr>
          <p:cNvSpPr txBox="1">
            <a:spLocks/>
          </p:cNvSpPr>
          <p:nvPr/>
        </p:nvSpPr>
        <p:spPr>
          <a:xfrm>
            <a:off x="79513" y="69321"/>
            <a:ext cx="11961475" cy="1183746"/>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4009B1D0-D801-DCD4-6608-D01069192A7B}"/>
              </a:ext>
            </a:extLst>
          </p:cNvPr>
          <p:cNvSpPr>
            <a:spLocks noGrp="1"/>
          </p:cNvSpPr>
          <p:nvPr>
            <p:ph type="title"/>
          </p:nvPr>
        </p:nvSpPr>
        <p:spPr>
          <a:xfrm>
            <a:off x="731482" y="-3776"/>
            <a:ext cx="10515600" cy="1325563"/>
          </a:xfrm>
        </p:spPr>
        <p:txBody>
          <a:bodyPr>
            <a:normAutofit/>
          </a:bodyPr>
          <a:lstStyle/>
          <a:p>
            <a:r>
              <a:rPr lang="zh-CN" altLang="en-US" sz="3200" b="1" dirty="0">
                <a:latin typeface="黑体" panose="02010609060101010101" pitchFamily="49" charset="-122"/>
                <a:ea typeface="黑体" panose="02010609060101010101" pitchFamily="49" charset="-122"/>
              </a:rPr>
              <a:t>产业协同促进难减排工业部门深度降碳</a:t>
            </a:r>
            <a:endParaRPr lang="en-US" sz="3200" b="1" dirty="0">
              <a:latin typeface="黑体" panose="02010609060101010101" pitchFamily="49" charset="-122"/>
              <a:ea typeface="黑体" panose="02010609060101010101" pitchFamily="49" charset="-122"/>
            </a:endParaRPr>
          </a:p>
        </p:txBody>
      </p:sp>
      <p:sp>
        <p:nvSpPr>
          <p:cNvPr id="3" name="Content Placeholder 2">
            <a:extLst>
              <a:ext uri="{FF2B5EF4-FFF2-40B4-BE49-F238E27FC236}">
                <a16:creationId xmlns:a16="http://schemas.microsoft.com/office/drawing/2014/main" id="{3620953B-5484-5BCD-AA4C-1A78B238FAFA}"/>
              </a:ext>
            </a:extLst>
          </p:cNvPr>
          <p:cNvSpPr>
            <a:spLocks noGrp="1"/>
          </p:cNvSpPr>
          <p:nvPr>
            <p:ph idx="1"/>
          </p:nvPr>
        </p:nvSpPr>
        <p:spPr>
          <a:xfrm>
            <a:off x="486888" y="1825625"/>
            <a:ext cx="6028211" cy="4351338"/>
          </a:xfrm>
        </p:spPr>
        <p:txBody>
          <a:bodyPr>
            <a:normAutofit/>
          </a:bodyPr>
          <a:lstStyle/>
          <a:p>
            <a:pPr marL="0" indent="0">
              <a:buNone/>
            </a:pPr>
            <a:r>
              <a:rPr lang="zh-CN" altLang="en-US" b="1" dirty="0"/>
              <a:t>工业部门协同降碳是实现环境效益和成本削减的双赢机会</a:t>
            </a:r>
            <a:endParaRPr lang="en-US" b="1" dirty="0"/>
          </a:p>
          <a:p>
            <a:endParaRPr lang="en-US" dirty="0"/>
          </a:p>
          <a:p>
            <a:r>
              <a:rPr lang="en-US" sz="2000" dirty="0"/>
              <a:t>Co-production of steel and chemicals to mitigate hard-to-abate carbon emissions                                               </a:t>
            </a:r>
            <a:r>
              <a:rPr lang="en-US" sz="2000" b="1" i="1" dirty="0"/>
              <a:t>Nature Chemical Engineering</a:t>
            </a:r>
            <a:r>
              <a:rPr lang="en-US" sz="2000" b="1" dirty="0"/>
              <a:t>, 2024</a:t>
            </a:r>
          </a:p>
          <a:p>
            <a:r>
              <a:rPr lang="en-US" sz="2000" dirty="0"/>
              <a:t>Deploying on-site green hydrogen to decarbonize China’s coal chemical sector                                                 </a:t>
            </a:r>
            <a:r>
              <a:rPr lang="en-US" sz="2000" b="1" i="1" dirty="0"/>
              <a:t>Nature Communications</a:t>
            </a:r>
            <a:r>
              <a:rPr lang="en-US" sz="2000" b="1" dirty="0"/>
              <a:t>, 2023</a:t>
            </a:r>
          </a:p>
          <a:p>
            <a:r>
              <a:rPr lang="en-US" sz="2000" dirty="0"/>
              <a:t>Benefits of infrastructure symbiosis between coal power and wastewater treatment                                    </a:t>
            </a:r>
            <a:r>
              <a:rPr lang="en-US" sz="2000" b="1" i="1" dirty="0"/>
              <a:t>Nature Sustainability</a:t>
            </a:r>
            <a:r>
              <a:rPr lang="en-US" sz="2000" b="1" dirty="0"/>
              <a:t>, 2022</a:t>
            </a:r>
          </a:p>
          <a:p>
            <a:endParaRPr lang="en-US" dirty="0"/>
          </a:p>
        </p:txBody>
      </p:sp>
      <p:sp>
        <p:nvSpPr>
          <p:cNvPr id="8" name="TextBox 7">
            <a:extLst>
              <a:ext uri="{FF2B5EF4-FFF2-40B4-BE49-F238E27FC236}">
                <a16:creationId xmlns:a16="http://schemas.microsoft.com/office/drawing/2014/main" id="{569FC70B-9C9C-B6FF-21C1-DF668D4572E7}"/>
              </a:ext>
            </a:extLst>
          </p:cNvPr>
          <p:cNvSpPr txBox="1"/>
          <p:nvPr/>
        </p:nvSpPr>
        <p:spPr>
          <a:xfrm>
            <a:off x="7804153" y="1671402"/>
            <a:ext cx="3063659" cy="400110"/>
          </a:xfrm>
          <a:prstGeom prst="rect">
            <a:avLst/>
          </a:prstGeom>
          <a:noFill/>
        </p:spPr>
        <p:txBody>
          <a:bodyPr wrap="none" rtlCol="0">
            <a:spAutoFit/>
          </a:bodyPr>
          <a:lstStyle/>
          <a:p>
            <a:r>
              <a:rPr lang="zh-CN" altLang="en-US" sz="2000" b="1" dirty="0">
                <a:latin typeface="黑体" panose="02010609060101010101" pitchFamily="49" charset="-122"/>
                <a:ea typeface="黑体" panose="02010609060101010101" pitchFamily="49" charset="-122"/>
              </a:rPr>
              <a:t>我国分部门二氧化碳排放</a:t>
            </a:r>
            <a:endParaRPr lang="en-US" sz="2000" b="1" dirty="0">
              <a:latin typeface="黑体" panose="02010609060101010101" pitchFamily="49" charset="-122"/>
              <a:ea typeface="黑体" panose="02010609060101010101" pitchFamily="49" charset="-122"/>
            </a:endParaRPr>
          </a:p>
        </p:txBody>
      </p:sp>
      <p:sp>
        <p:nvSpPr>
          <p:cNvPr id="9" name="TextBox 8">
            <a:extLst>
              <a:ext uri="{FF2B5EF4-FFF2-40B4-BE49-F238E27FC236}">
                <a16:creationId xmlns:a16="http://schemas.microsoft.com/office/drawing/2014/main" id="{6B7AB2D9-CFAE-428B-8577-AE47A24E1EC1}"/>
              </a:ext>
            </a:extLst>
          </p:cNvPr>
          <p:cNvSpPr txBox="1"/>
          <p:nvPr/>
        </p:nvSpPr>
        <p:spPr>
          <a:xfrm>
            <a:off x="8610504" y="6318150"/>
            <a:ext cx="2087431" cy="369332"/>
          </a:xfrm>
          <a:prstGeom prst="rect">
            <a:avLst/>
          </a:prstGeom>
          <a:noFill/>
        </p:spPr>
        <p:txBody>
          <a:bodyPr wrap="none" rtlCol="0">
            <a:spAutoFit/>
          </a:bodyPr>
          <a:lstStyle/>
          <a:p>
            <a:r>
              <a:rPr lang="en-US" b="1" dirty="0">
                <a:ea typeface="黑体" panose="02010609060101010101" pitchFamily="49" charset="-122"/>
              </a:rPr>
              <a:t>~30%</a:t>
            </a:r>
            <a:r>
              <a:rPr lang="zh-CN" altLang="en-US" b="1" dirty="0">
                <a:latin typeface="黑体" panose="02010609060101010101" pitchFamily="49" charset="-122"/>
                <a:ea typeface="黑体" panose="02010609060101010101" pitchFamily="49" charset="-122"/>
              </a:rPr>
              <a:t>来自工业部门</a:t>
            </a:r>
            <a:endParaRPr lang="en-US" b="1" dirty="0">
              <a:latin typeface="黑体" panose="02010609060101010101" pitchFamily="49" charset="-122"/>
              <a:ea typeface="黑体" panose="02010609060101010101" pitchFamily="49" charset="-122"/>
            </a:endParaRPr>
          </a:p>
        </p:txBody>
      </p:sp>
      <p:sp>
        <p:nvSpPr>
          <p:cNvPr id="15" name="TextBox 7">
            <a:extLst>
              <a:ext uri="{FF2B5EF4-FFF2-40B4-BE49-F238E27FC236}">
                <a16:creationId xmlns:a16="http://schemas.microsoft.com/office/drawing/2014/main" id="{569FC70B-9C9C-B6FF-21C1-DF668D4572E7}"/>
              </a:ext>
            </a:extLst>
          </p:cNvPr>
          <p:cNvSpPr txBox="1"/>
          <p:nvPr/>
        </p:nvSpPr>
        <p:spPr>
          <a:xfrm>
            <a:off x="10277474" y="3395427"/>
            <a:ext cx="1540839" cy="307777"/>
          </a:xfrm>
          <a:prstGeom prst="rect">
            <a:avLst/>
          </a:prstGeom>
          <a:solidFill>
            <a:srgbClr val="719CDC"/>
          </a:solidFill>
        </p:spPr>
        <p:txBody>
          <a:bodyPr wrap="square" rtlCol="0">
            <a:spAutoFit/>
          </a:bodyPr>
          <a:lstStyle/>
          <a:p>
            <a:pPr algn="ctr"/>
            <a:r>
              <a:rPr lang="zh-CN" altLang="en-US" sz="1400" b="1" dirty="0">
                <a:latin typeface="黑体" panose="02010609060101010101" pitchFamily="49" charset="-122"/>
                <a:ea typeface="黑体" panose="02010609060101010101" pitchFamily="49" charset="-122"/>
              </a:rPr>
              <a:t>电力和热力</a:t>
            </a:r>
            <a:endParaRPr lang="en-US" sz="1400" b="1" dirty="0">
              <a:latin typeface="黑体" panose="02010609060101010101" pitchFamily="49" charset="-122"/>
              <a:ea typeface="黑体" panose="02010609060101010101" pitchFamily="49" charset="-122"/>
            </a:endParaRPr>
          </a:p>
        </p:txBody>
      </p:sp>
      <p:sp>
        <p:nvSpPr>
          <p:cNvPr id="16" name="TextBox 7">
            <a:extLst>
              <a:ext uri="{FF2B5EF4-FFF2-40B4-BE49-F238E27FC236}">
                <a16:creationId xmlns:a16="http://schemas.microsoft.com/office/drawing/2014/main" id="{569FC70B-9C9C-B6FF-21C1-DF668D4572E7}"/>
              </a:ext>
            </a:extLst>
          </p:cNvPr>
          <p:cNvSpPr txBox="1"/>
          <p:nvPr/>
        </p:nvSpPr>
        <p:spPr>
          <a:xfrm>
            <a:off x="10277473" y="4299040"/>
            <a:ext cx="1540839" cy="307777"/>
          </a:xfrm>
          <a:prstGeom prst="rect">
            <a:avLst/>
          </a:prstGeom>
          <a:solidFill>
            <a:srgbClr val="41C1B8"/>
          </a:solidFill>
        </p:spPr>
        <p:txBody>
          <a:bodyPr wrap="square" rtlCol="0">
            <a:spAutoFit/>
          </a:bodyPr>
          <a:lstStyle/>
          <a:p>
            <a:pPr algn="ctr"/>
            <a:r>
              <a:rPr lang="zh-CN" altLang="en-US" sz="1400" b="1" dirty="0">
                <a:latin typeface="黑体" panose="02010609060101010101" pitchFamily="49" charset="-122"/>
                <a:ea typeface="黑体" panose="02010609060101010101" pitchFamily="49" charset="-122"/>
              </a:rPr>
              <a:t>工业</a:t>
            </a:r>
            <a:endParaRPr lang="en-US" sz="1400" b="1" dirty="0">
              <a:latin typeface="黑体" panose="02010609060101010101" pitchFamily="49" charset="-122"/>
              <a:ea typeface="黑体" panose="02010609060101010101" pitchFamily="49" charset="-122"/>
            </a:endParaRPr>
          </a:p>
        </p:txBody>
      </p:sp>
      <p:sp>
        <p:nvSpPr>
          <p:cNvPr id="17" name="TextBox 7">
            <a:extLst>
              <a:ext uri="{FF2B5EF4-FFF2-40B4-BE49-F238E27FC236}">
                <a16:creationId xmlns:a16="http://schemas.microsoft.com/office/drawing/2014/main" id="{569FC70B-9C9C-B6FF-21C1-DF668D4572E7}"/>
              </a:ext>
            </a:extLst>
          </p:cNvPr>
          <p:cNvSpPr txBox="1"/>
          <p:nvPr/>
        </p:nvSpPr>
        <p:spPr>
          <a:xfrm>
            <a:off x="11178432" y="4771878"/>
            <a:ext cx="453273" cy="144000"/>
          </a:xfrm>
          <a:prstGeom prst="rect">
            <a:avLst/>
          </a:prstGeom>
          <a:solidFill>
            <a:srgbClr val="FEF68C"/>
          </a:solidFill>
        </p:spPr>
        <p:txBody>
          <a:bodyPr wrap="square" rtlCol="0">
            <a:spAutoFit/>
          </a:bodyPr>
          <a:lstStyle/>
          <a:p>
            <a:pPr algn="ctr"/>
            <a:endParaRPr lang="en-US" sz="800" b="1" dirty="0">
              <a:latin typeface="黑体" panose="02010609060101010101" pitchFamily="49" charset="-122"/>
              <a:ea typeface="黑体" panose="02010609060101010101" pitchFamily="49" charset="-122"/>
            </a:endParaRPr>
          </a:p>
        </p:txBody>
      </p:sp>
      <p:sp>
        <p:nvSpPr>
          <p:cNvPr id="18" name="TextBox 7">
            <a:extLst>
              <a:ext uri="{FF2B5EF4-FFF2-40B4-BE49-F238E27FC236}">
                <a16:creationId xmlns:a16="http://schemas.microsoft.com/office/drawing/2014/main" id="{569FC70B-9C9C-B6FF-21C1-DF668D4572E7}"/>
              </a:ext>
            </a:extLst>
          </p:cNvPr>
          <p:cNvSpPr txBox="1"/>
          <p:nvPr/>
        </p:nvSpPr>
        <p:spPr>
          <a:xfrm>
            <a:off x="6700511" y="5921233"/>
            <a:ext cx="1206360" cy="200055"/>
          </a:xfrm>
          <a:prstGeom prst="rect">
            <a:avLst/>
          </a:prstGeom>
          <a:solidFill>
            <a:srgbClr val="FFFFFF"/>
          </a:solidFill>
        </p:spPr>
        <p:txBody>
          <a:bodyPr wrap="square" rtlCol="0">
            <a:spAutoFit/>
          </a:bodyPr>
          <a:lstStyle/>
          <a:p>
            <a:r>
              <a:rPr lang="zh-CN" altLang="en-US" sz="700" b="1" dirty="0">
                <a:latin typeface="黑体" panose="02010609060101010101" pitchFamily="49" charset="-122"/>
                <a:ea typeface="黑体" panose="02010609060101010101" pitchFamily="49" charset="-122"/>
              </a:rPr>
              <a:t>电力和热力</a:t>
            </a:r>
            <a:endParaRPr lang="en-US" sz="700" b="1" dirty="0">
              <a:latin typeface="黑体" panose="02010609060101010101" pitchFamily="49" charset="-122"/>
              <a:ea typeface="黑体" panose="02010609060101010101" pitchFamily="49" charset="-122"/>
            </a:endParaRPr>
          </a:p>
        </p:txBody>
      </p:sp>
      <p:sp>
        <p:nvSpPr>
          <p:cNvPr id="19" name="TextBox 7">
            <a:extLst>
              <a:ext uri="{FF2B5EF4-FFF2-40B4-BE49-F238E27FC236}">
                <a16:creationId xmlns:a16="http://schemas.microsoft.com/office/drawing/2014/main" id="{569FC70B-9C9C-B6FF-21C1-DF668D4572E7}"/>
              </a:ext>
            </a:extLst>
          </p:cNvPr>
          <p:cNvSpPr txBox="1"/>
          <p:nvPr/>
        </p:nvSpPr>
        <p:spPr>
          <a:xfrm>
            <a:off x="6700510" y="6076935"/>
            <a:ext cx="1334107" cy="200055"/>
          </a:xfrm>
          <a:prstGeom prst="rect">
            <a:avLst/>
          </a:prstGeom>
          <a:solidFill>
            <a:srgbClr val="FFFFFF"/>
          </a:solidFill>
        </p:spPr>
        <p:txBody>
          <a:bodyPr wrap="square" rtlCol="0">
            <a:spAutoFit/>
          </a:bodyPr>
          <a:lstStyle/>
          <a:p>
            <a:r>
              <a:rPr lang="zh-CN" altLang="en-US" sz="700" b="1" dirty="0">
                <a:latin typeface="黑体" panose="02010609060101010101" pitchFamily="49" charset="-122"/>
                <a:ea typeface="黑体" panose="02010609060101010101" pitchFamily="49" charset="-122"/>
              </a:rPr>
              <a:t>商业和公共服务</a:t>
            </a:r>
            <a:endParaRPr lang="en-US" sz="700" b="1" dirty="0">
              <a:latin typeface="黑体" panose="02010609060101010101" pitchFamily="49" charset="-122"/>
              <a:ea typeface="黑体" panose="02010609060101010101" pitchFamily="49" charset="-122"/>
            </a:endParaRPr>
          </a:p>
        </p:txBody>
      </p:sp>
      <p:sp>
        <p:nvSpPr>
          <p:cNvPr id="20" name="TextBox 7">
            <a:extLst>
              <a:ext uri="{FF2B5EF4-FFF2-40B4-BE49-F238E27FC236}">
                <a16:creationId xmlns:a16="http://schemas.microsoft.com/office/drawing/2014/main" id="{569FC70B-9C9C-B6FF-21C1-DF668D4572E7}"/>
              </a:ext>
            </a:extLst>
          </p:cNvPr>
          <p:cNvSpPr txBox="1"/>
          <p:nvPr/>
        </p:nvSpPr>
        <p:spPr>
          <a:xfrm>
            <a:off x="8122199" y="5921232"/>
            <a:ext cx="981459" cy="200055"/>
          </a:xfrm>
          <a:prstGeom prst="rect">
            <a:avLst/>
          </a:prstGeom>
          <a:solidFill>
            <a:srgbClr val="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700" b="1" dirty="0">
                <a:latin typeface="黑体" panose="02010609060101010101" pitchFamily="49" charset="-122"/>
                <a:ea typeface="黑体" panose="02010609060101010101" pitchFamily="49" charset="-122"/>
              </a:rPr>
              <a:t>其他能源行业</a:t>
            </a:r>
            <a:endParaRPr lang="en-US" sz="700" b="1" dirty="0">
              <a:latin typeface="黑体" panose="02010609060101010101" pitchFamily="49" charset="-122"/>
              <a:ea typeface="黑体" panose="02010609060101010101" pitchFamily="49" charset="-122"/>
            </a:endParaRPr>
          </a:p>
        </p:txBody>
      </p:sp>
      <p:sp>
        <p:nvSpPr>
          <p:cNvPr id="21" name="TextBox 7">
            <a:extLst>
              <a:ext uri="{FF2B5EF4-FFF2-40B4-BE49-F238E27FC236}">
                <a16:creationId xmlns:a16="http://schemas.microsoft.com/office/drawing/2014/main" id="{569FC70B-9C9C-B6FF-21C1-DF668D4572E7}"/>
              </a:ext>
            </a:extLst>
          </p:cNvPr>
          <p:cNvSpPr txBox="1"/>
          <p:nvPr/>
        </p:nvSpPr>
        <p:spPr>
          <a:xfrm>
            <a:off x="9295818" y="5921232"/>
            <a:ext cx="466746" cy="200055"/>
          </a:xfrm>
          <a:prstGeom prst="rect">
            <a:avLst/>
          </a:prstGeom>
          <a:solidFill>
            <a:srgbClr val="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700" b="1" dirty="0">
                <a:latin typeface="黑体" panose="02010609060101010101" pitchFamily="49" charset="-122"/>
                <a:ea typeface="黑体" panose="02010609060101010101" pitchFamily="49" charset="-122"/>
              </a:rPr>
              <a:t>工业</a:t>
            </a:r>
            <a:endParaRPr lang="en-US" sz="700" b="1" dirty="0">
              <a:latin typeface="黑体" panose="02010609060101010101" pitchFamily="49" charset="-122"/>
              <a:ea typeface="黑体" panose="02010609060101010101" pitchFamily="49" charset="-122"/>
            </a:endParaRPr>
          </a:p>
        </p:txBody>
      </p:sp>
      <p:sp>
        <p:nvSpPr>
          <p:cNvPr id="22" name="TextBox 7">
            <a:extLst>
              <a:ext uri="{FF2B5EF4-FFF2-40B4-BE49-F238E27FC236}">
                <a16:creationId xmlns:a16="http://schemas.microsoft.com/office/drawing/2014/main" id="{569FC70B-9C9C-B6FF-21C1-DF668D4572E7}"/>
              </a:ext>
            </a:extLst>
          </p:cNvPr>
          <p:cNvSpPr txBox="1"/>
          <p:nvPr/>
        </p:nvSpPr>
        <p:spPr>
          <a:xfrm>
            <a:off x="9914964" y="5918555"/>
            <a:ext cx="466746" cy="200055"/>
          </a:xfrm>
          <a:prstGeom prst="rect">
            <a:avLst/>
          </a:prstGeom>
          <a:solidFill>
            <a:srgbClr val="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700" b="1" dirty="0">
                <a:latin typeface="黑体" panose="02010609060101010101" pitchFamily="49" charset="-122"/>
                <a:ea typeface="黑体" panose="02010609060101010101" pitchFamily="49" charset="-122"/>
              </a:rPr>
              <a:t>交通</a:t>
            </a:r>
            <a:endParaRPr lang="en-US" sz="700" b="1" dirty="0">
              <a:latin typeface="黑体" panose="02010609060101010101" pitchFamily="49" charset="-122"/>
              <a:ea typeface="黑体" panose="02010609060101010101" pitchFamily="49" charset="-122"/>
            </a:endParaRPr>
          </a:p>
        </p:txBody>
      </p:sp>
      <p:sp>
        <p:nvSpPr>
          <p:cNvPr id="23" name="TextBox 7">
            <a:extLst>
              <a:ext uri="{FF2B5EF4-FFF2-40B4-BE49-F238E27FC236}">
                <a16:creationId xmlns:a16="http://schemas.microsoft.com/office/drawing/2014/main" id="{569FC70B-9C9C-B6FF-21C1-DF668D4572E7}"/>
              </a:ext>
            </a:extLst>
          </p:cNvPr>
          <p:cNvSpPr txBox="1"/>
          <p:nvPr/>
        </p:nvSpPr>
        <p:spPr>
          <a:xfrm>
            <a:off x="10534110" y="5918554"/>
            <a:ext cx="466746" cy="200055"/>
          </a:xfrm>
          <a:prstGeom prst="rect">
            <a:avLst/>
          </a:prstGeom>
          <a:solidFill>
            <a:srgbClr val="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700" b="1" dirty="0">
                <a:latin typeface="黑体" panose="02010609060101010101" pitchFamily="49" charset="-122"/>
                <a:ea typeface="黑体" panose="02010609060101010101" pitchFamily="49" charset="-122"/>
              </a:rPr>
              <a:t>居民</a:t>
            </a:r>
            <a:endParaRPr lang="en-US" sz="700" b="1" dirty="0">
              <a:latin typeface="黑体" panose="02010609060101010101" pitchFamily="49" charset="-122"/>
              <a:ea typeface="黑体" panose="02010609060101010101" pitchFamily="49" charset="-122"/>
            </a:endParaRPr>
          </a:p>
        </p:txBody>
      </p:sp>
      <p:sp>
        <p:nvSpPr>
          <p:cNvPr id="24" name="TextBox 7">
            <a:extLst>
              <a:ext uri="{FF2B5EF4-FFF2-40B4-BE49-F238E27FC236}">
                <a16:creationId xmlns:a16="http://schemas.microsoft.com/office/drawing/2014/main" id="{569FC70B-9C9C-B6FF-21C1-DF668D4572E7}"/>
              </a:ext>
            </a:extLst>
          </p:cNvPr>
          <p:cNvSpPr txBox="1"/>
          <p:nvPr/>
        </p:nvSpPr>
        <p:spPr>
          <a:xfrm>
            <a:off x="8198471" y="6070954"/>
            <a:ext cx="519706" cy="206036"/>
          </a:xfrm>
          <a:prstGeom prst="rect">
            <a:avLst/>
          </a:prstGeom>
          <a:solidFill>
            <a:srgbClr val="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700" b="1" dirty="0">
                <a:latin typeface="黑体" panose="02010609060101010101" pitchFamily="49" charset="-122"/>
                <a:ea typeface="黑体" panose="02010609060101010101" pitchFamily="49" charset="-122"/>
              </a:rPr>
              <a:t>农业</a:t>
            </a:r>
            <a:endParaRPr lang="en-US" sz="700" b="1" dirty="0">
              <a:latin typeface="黑体" panose="02010609060101010101" pitchFamily="49" charset="-122"/>
              <a:ea typeface="黑体" panose="02010609060101010101" pitchFamily="49" charset="-122"/>
            </a:endParaRPr>
          </a:p>
        </p:txBody>
      </p:sp>
      <p:sp>
        <p:nvSpPr>
          <p:cNvPr id="25" name="TextBox 7">
            <a:extLst>
              <a:ext uri="{FF2B5EF4-FFF2-40B4-BE49-F238E27FC236}">
                <a16:creationId xmlns:a16="http://schemas.microsoft.com/office/drawing/2014/main" id="{569FC70B-9C9C-B6FF-21C1-DF668D4572E7}"/>
              </a:ext>
            </a:extLst>
          </p:cNvPr>
          <p:cNvSpPr txBox="1"/>
          <p:nvPr/>
        </p:nvSpPr>
        <p:spPr>
          <a:xfrm>
            <a:off x="8903304" y="6073944"/>
            <a:ext cx="1758551" cy="200055"/>
          </a:xfrm>
          <a:prstGeom prst="rect">
            <a:avLst/>
          </a:prstGeom>
          <a:solidFill>
            <a:srgbClr val="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700" b="1" dirty="0">
                <a:latin typeface="黑体" panose="02010609060101010101" pitchFamily="49" charset="-122"/>
                <a:ea typeface="黑体" panose="02010609060101010101" pitchFamily="49" charset="-122"/>
              </a:rPr>
              <a:t>其他</a:t>
            </a:r>
            <a:endParaRPr lang="en-US" sz="7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312745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hat Are Atmospheric Aerosols?">
            <a:extLst>
              <a:ext uri="{FF2B5EF4-FFF2-40B4-BE49-F238E27FC236}">
                <a16:creationId xmlns:a16="http://schemas.microsoft.com/office/drawing/2014/main" id="{6CDC15D5-9263-7578-B406-C63BD4F44C44}"/>
              </a:ext>
            </a:extLst>
          </p:cNvPr>
          <p:cNvSpPr txBox="1">
            <a:spLocks/>
          </p:cNvSpPr>
          <p:nvPr/>
        </p:nvSpPr>
        <p:spPr>
          <a:xfrm>
            <a:off x="79513" y="69321"/>
            <a:ext cx="11961475" cy="1057072"/>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b="1" dirty="0"/>
          </a:p>
        </p:txBody>
      </p:sp>
      <p:pic>
        <p:nvPicPr>
          <p:cNvPr id="18" name="Content Placeholder 4">
            <a:extLst>
              <a:ext uri="{FF2B5EF4-FFF2-40B4-BE49-F238E27FC236}">
                <a16:creationId xmlns:a16="http://schemas.microsoft.com/office/drawing/2014/main" id="{72683DF1-5E92-593B-67EA-2176037B83AC}"/>
              </a:ext>
            </a:extLst>
          </p:cNvPr>
          <p:cNvPicPr>
            <a:picLocks noGrp="1" noChangeAspect="1"/>
          </p:cNvPicPr>
          <p:nvPr>
            <p:ph idx="1"/>
          </p:nvPr>
        </p:nvPicPr>
        <p:blipFill>
          <a:blip r:embed="rId3"/>
          <a:stretch>
            <a:fillRect/>
          </a:stretch>
        </p:blipFill>
        <p:spPr>
          <a:xfrm>
            <a:off x="7372638" y="9812"/>
            <a:ext cx="4695880" cy="557139"/>
          </a:xfrm>
        </p:spPr>
      </p:pic>
      <p:pic>
        <p:nvPicPr>
          <p:cNvPr id="4" name="Picture 3" descr="A close-up of a white background&#10;&#10;Description automatically generated">
            <a:extLst>
              <a:ext uri="{FF2B5EF4-FFF2-40B4-BE49-F238E27FC236}">
                <a16:creationId xmlns:a16="http://schemas.microsoft.com/office/drawing/2014/main" id="{B49BE74D-6669-AFCB-356E-383222EF3025}"/>
              </a:ext>
            </a:extLst>
          </p:cNvPr>
          <p:cNvPicPr>
            <a:picLocks noChangeAspect="1"/>
          </p:cNvPicPr>
          <p:nvPr/>
        </p:nvPicPr>
        <p:blipFill rotWithShape="1">
          <a:blip r:embed="rId4"/>
          <a:srcRect t="77971"/>
          <a:stretch/>
        </p:blipFill>
        <p:spPr>
          <a:xfrm>
            <a:off x="244536" y="807052"/>
            <a:ext cx="7421767" cy="352510"/>
          </a:xfrm>
          <a:prstGeom prst="rect">
            <a:avLst/>
          </a:prstGeom>
          <a:solidFill>
            <a:schemeClr val="bg1"/>
          </a:solidFill>
        </p:spPr>
      </p:pic>
      <p:sp>
        <p:nvSpPr>
          <p:cNvPr id="10" name="TextBox 9">
            <a:extLst>
              <a:ext uri="{FF2B5EF4-FFF2-40B4-BE49-F238E27FC236}">
                <a16:creationId xmlns:a16="http://schemas.microsoft.com/office/drawing/2014/main" id="{35FFCAB4-3662-2699-607C-61EA66F20886}"/>
              </a:ext>
            </a:extLst>
          </p:cNvPr>
          <p:cNvSpPr txBox="1"/>
          <p:nvPr/>
        </p:nvSpPr>
        <p:spPr>
          <a:xfrm>
            <a:off x="153037" y="1344202"/>
            <a:ext cx="6803909" cy="1551194"/>
          </a:xfrm>
          <a:prstGeom prst="rect">
            <a:avLst/>
          </a:prstGeom>
          <a:noFill/>
        </p:spPr>
        <p:txBody>
          <a:bodyPr wrap="square" rtlCol="0">
            <a:spAutoFit/>
          </a:bodyPr>
          <a:lstStyle/>
          <a:p>
            <a:r>
              <a:rPr lang="zh-CN" altLang="en-US" b="1" dirty="0">
                <a:solidFill>
                  <a:schemeClr val="tx1">
                    <a:lumMod val="85000"/>
                    <a:lumOff val="15000"/>
                  </a:schemeClr>
                </a:solidFill>
                <a:ea typeface="黑体" panose="02010609060101010101" pitchFamily="49" charset="-122"/>
              </a:rPr>
              <a:t>背景</a:t>
            </a:r>
            <a:endParaRPr lang="en-US" b="1" dirty="0">
              <a:solidFill>
                <a:schemeClr val="tx1">
                  <a:lumMod val="85000"/>
                  <a:lumOff val="15000"/>
                </a:schemeClr>
              </a:solidFill>
              <a:ea typeface="黑体" panose="02010609060101010101" pitchFamily="49" charset="-122"/>
            </a:endParaRPr>
          </a:p>
          <a:p>
            <a:pPr marL="342900" indent="-342900">
              <a:lnSpc>
                <a:spcPct val="120000"/>
              </a:lnSpc>
              <a:buFont typeface="+mj-lt"/>
              <a:buAutoNum type="arabicPeriod"/>
            </a:pPr>
            <a:r>
              <a:rPr lang="zh-CN" altLang="en-US" sz="1600" dirty="0">
                <a:solidFill>
                  <a:schemeClr val="tx1">
                    <a:lumMod val="85000"/>
                    <a:lumOff val="15000"/>
                  </a:schemeClr>
                </a:solidFill>
                <a:ea typeface="黑体" panose="02010609060101010101" pitchFamily="49" charset="-122"/>
              </a:rPr>
              <a:t>钢化和化工部门贡献全球</a:t>
            </a:r>
            <a:r>
              <a:rPr lang="en-US" altLang="zh-CN" sz="1600" dirty="0">
                <a:solidFill>
                  <a:schemeClr val="tx1">
                    <a:lumMod val="85000"/>
                    <a:lumOff val="15000"/>
                  </a:schemeClr>
                </a:solidFill>
                <a:ea typeface="黑体" panose="02010609060101010101" pitchFamily="49" charset="-122"/>
              </a:rPr>
              <a:t>~10%</a:t>
            </a:r>
            <a:r>
              <a:rPr lang="zh-CN" altLang="en-US" sz="1600" dirty="0">
                <a:solidFill>
                  <a:schemeClr val="tx1">
                    <a:lumMod val="85000"/>
                    <a:lumOff val="15000"/>
                  </a:schemeClr>
                </a:solidFill>
                <a:ea typeface="黑体" panose="02010609060101010101" pitchFamily="49" charset="-122"/>
              </a:rPr>
              <a:t>的二氧化碳排放，其生产过程高度依赖化石能源作为原料和供热燃料</a:t>
            </a:r>
            <a:endParaRPr lang="en-US" sz="1600" dirty="0">
              <a:solidFill>
                <a:schemeClr val="tx1">
                  <a:lumMod val="85000"/>
                  <a:lumOff val="15000"/>
                </a:schemeClr>
              </a:solidFill>
              <a:ea typeface="黑体" panose="02010609060101010101" pitchFamily="49" charset="-122"/>
            </a:endParaRPr>
          </a:p>
          <a:p>
            <a:pPr marL="342900" indent="-342900">
              <a:lnSpc>
                <a:spcPct val="120000"/>
              </a:lnSpc>
              <a:buFont typeface="+mj-lt"/>
              <a:buAutoNum type="arabicPeriod"/>
            </a:pPr>
            <a:r>
              <a:rPr lang="zh-CN" altLang="en-US" sz="1600" dirty="0">
                <a:solidFill>
                  <a:schemeClr val="tx1">
                    <a:lumMod val="85000"/>
                    <a:lumOff val="15000"/>
                  </a:schemeClr>
                </a:solidFill>
                <a:ea typeface="黑体" panose="02010609060101010101" pitchFamily="49" charset="-122"/>
              </a:rPr>
              <a:t>钢化联产技术可行，已有约</a:t>
            </a:r>
            <a:r>
              <a:rPr lang="en-US" altLang="zh-CN" sz="1600" dirty="0">
                <a:solidFill>
                  <a:schemeClr val="tx1">
                    <a:lumMod val="85000"/>
                    <a:lumOff val="15000"/>
                  </a:schemeClr>
                </a:solidFill>
                <a:ea typeface="黑体" panose="02010609060101010101" pitchFamily="49" charset="-122"/>
              </a:rPr>
              <a:t>10</a:t>
            </a:r>
            <a:r>
              <a:rPr lang="zh-CN" altLang="en-US" sz="1600" dirty="0">
                <a:solidFill>
                  <a:schemeClr val="tx1">
                    <a:lumMod val="85000"/>
                    <a:lumOff val="15000"/>
                  </a:schemeClr>
                </a:solidFill>
                <a:ea typeface="黑体" panose="02010609060101010101" pitchFamily="49" charset="-122"/>
              </a:rPr>
              <a:t>个示范项目投产</a:t>
            </a:r>
            <a:endParaRPr lang="en-US" sz="1600" dirty="0">
              <a:solidFill>
                <a:schemeClr val="tx1">
                  <a:lumMod val="85000"/>
                  <a:lumOff val="15000"/>
                </a:schemeClr>
              </a:solidFill>
              <a:ea typeface="黑体" panose="02010609060101010101" pitchFamily="49" charset="-122"/>
            </a:endParaRPr>
          </a:p>
          <a:p>
            <a:pPr marL="342900" indent="-342900">
              <a:lnSpc>
                <a:spcPct val="120000"/>
              </a:lnSpc>
              <a:buFont typeface="+mj-lt"/>
              <a:buAutoNum type="arabicPeriod"/>
            </a:pPr>
            <a:r>
              <a:rPr lang="zh-CN" altLang="en-US" sz="1600" dirty="0">
                <a:solidFill>
                  <a:schemeClr val="tx1">
                    <a:lumMod val="85000"/>
                    <a:lumOff val="15000"/>
                  </a:schemeClr>
                </a:solidFill>
                <a:ea typeface="黑体" panose="02010609060101010101" pitchFamily="49" charset="-122"/>
              </a:rPr>
              <a:t>本研究分析了我国钢化联产的企业级部署策略、降碳潜力和成本效益</a:t>
            </a:r>
            <a:endParaRPr lang="en-US" sz="1600" dirty="0">
              <a:solidFill>
                <a:schemeClr val="tx1">
                  <a:lumMod val="85000"/>
                  <a:lumOff val="15000"/>
                </a:schemeClr>
              </a:solidFill>
              <a:ea typeface="黑体" panose="02010609060101010101" pitchFamily="49" charset="-122"/>
            </a:endParaRPr>
          </a:p>
        </p:txBody>
      </p:sp>
      <p:sp>
        <p:nvSpPr>
          <p:cNvPr id="8" name="TextBox 7">
            <a:extLst>
              <a:ext uri="{FF2B5EF4-FFF2-40B4-BE49-F238E27FC236}">
                <a16:creationId xmlns:a16="http://schemas.microsoft.com/office/drawing/2014/main" id="{A79353F2-46E5-3377-D2DD-A5DAE9634725}"/>
              </a:ext>
            </a:extLst>
          </p:cNvPr>
          <p:cNvSpPr txBox="1"/>
          <p:nvPr/>
        </p:nvSpPr>
        <p:spPr>
          <a:xfrm>
            <a:off x="172471" y="4605013"/>
            <a:ext cx="6396937" cy="1551194"/>
          </a:xfrm>
          <a:prstGeom prst="rect">
            <a:avLst/>
          </a:prstGeom>
          <a:noFill/>
        </p:spPr>
        <p:txBody>
          <a:bodyPr wrap="square" rtlCol="0">
            <a:spAutoFit/>
          </a:bodyPr>
          <a:lstStyle/>
          <a:p>
            <a:r>
              <a:rPr lang="zh-CN" altLang="en-US" b="1" dirty="0">
                <a:solidFill>
                  <a:schemeClr val="tx1">
                    <a:lumMod val="85000"/>
                    <a:lumOff val="15000"/>
                  </a:schemeClr>
                </a:solidFill>
                <a:ea typeface="黑体" panose="02010609060101010101" pitchFamily="49" charset="-122"/>
              </a:rPr>
              <a:t>主要结果</a:t>
            </a:r>
            <a:endParaRPr lang="en-US" b="1" dirty="0">
              <a:solidFill>
                <a:schemeClr val="tx1">
                  <a:lumMod val="85000"/>
                  <a:lumOff val="15000"/>
                </a:schemeClr>
              </a:solidFill>
              <a:ea typeface="黑体" panose="02010609060101010101" pitchFamily="49" charset="-122"/>
            </a:endParaRPr>
          </a:p>
          <a:p>
            <a:pPr marL="342900" indent="-342900">
              <a:lnSpc>
                <a:spcPct val="120000"/>
              </a:lnSpc>
              <a:buFont typeface="+mj-lt"/>
              <a:buAutoNum type="arabicPeriod"/>
            </a:pPr>
            <a:r>
              <a:rPr lang="zh-CN" altLang="en-US" sz="1600" dirty="0">
                <a:solidFill>
                  <a:schemeClr val="tx1">
                    <a:lumMod val="85000"/>
                    <a:lumOff val="15000"/>
                  </a:schemeClr>
                </a:solidFill>
                <a:ea typeface="黑体" panose="02010609060101010101" pitchFamily="49" charset="-122"/>
              </a:rPr>
              <a:t>钢化联产在不同预期碳价条件下，最大年度降碳潜力相当于当前煤化工部门排放的</a:t>
            </a:r>
            <a:r>
              <a:rPr lang="en-US" altLang="zh-CN" sz="1600" dirty="0">
                <a:solidFill>
                  <a:schemeClr val="tx1">
                    <a:lumMod val="85000"/>
                    <a:lumOff val="15000"/>
                  </a:schemeClr>
                </a:solidFill>
                <a:ea typeface="黑体" panose="02010609060101010101" pitchFamily="49" charset="-122"/>
              </a:rPr>
              <a:t>22%</a:t>
            </a:r>
            <a:r>
              <a:rPr lang="zh-CN" altLang="en-US" sz="1600" dirty="0">
                <a:solidFill>
                  <a:schemeClr val="tx1">
                    <a:lumMod val="85000"/>
                    <a:lumOff val="15000"/>
                  </a:schemeClr>
                </a:solidFill>
                <a:ea typeface="黑体" panose="02010609060101010101" pitchFamily="49" charset="-122"/>
              </a:rPr>
              <a:t>，最大年度成本削减相当于当前煤化工部门生产成本的</a:t>
            </a:r>
            <a:r>
              <a:rPr lang="en-US" altLang="zh-CN" sz="1600" dirty="0">
                <a:solidFill>
                  <a:schemeClr val="tx1">
                    <a:lumMod val="85000"/>
                    <a:lumOff val="15000"/>
                  </a:schemeClr>
                </a:solidFill>
                <a:ea typeface="黑体" panose="02010609060101010101" pitchFamily="49" charset="-122"/>
              </a:rPr>
              <a:t>10%</a:t>
            </a:r>
          </a:p>
          <a:p>
            <a:pPr marL="342900" indent="-342900">
              <a:lnSpc>
                <a:spcPct val="120000"/>
              </a:lnSpc>
              <a:buFont typeface="+mj-lt"/>
              <a:buAutoNum type="arabicPeriod"/>
            </a:pPr>
            <a:r>
              <a:rPr lang="en-US" sz="1600" dirty="0">
                <a:solidFill>
                  <a:schemeClr val="tx1">
                    <a:lumMod val="85000"/>
                    <a:lumOff val="15000"/>
                  </a:schemeClr>
                </a:solidFill>
                <a:ea typeface="黑体" panose="02010609060101010101" pitchFamily="49" charset="-122"/>
              </a:rPr>
              <a:t>60%</a:t>
            </a:r>
            <a:r>
              <a:rPr lang="zh-CN" altLang="en-US" sz="1600" dirty="0">
                <a:solidFill>
                  <a:schemeClr val="tx1">
                    <a:lumMod val="85000"/>
                    <a:lumOff val="15000"/>
                  </a:schemeClr>
                </a:solidFill>
                <a:ea typeface="黑体" panose="02010609060101010101" pitchFamily="49" charset="-122"/>
              </a:rPr>
              <a:t>的降碳和经济效益可以通过仅</a:t>
            </a:r>
            <a:r>
              <a:rPr lang="en-US" altLang="zh-CN" sz="1600" dirty="0">
                <a:solidFill>
                  <a:schemeClr val="tx1">
                    <a:lumMod val="85000"/>
                    <a:lumOff val="15000"/>
                  </a:schemeClr>
                </a:solidFill>
                <a:ea typeface="黑体" panose="02010609060101010101" pitchFamily="49" charset="-122"/>
              </a:rPr>
              <a:t>24%</a:t>
            </a:r>
            <a:r>
              <a:rPr lang="zh-CN" altLang="en-US" sz="1600" dirty="0">
                <a:solidFill>
                  <a:schemeClr val="tx1">
                    <a:lumMod val="85000"/>
                    <a:lumOff val="15000"/>
                  </a:schemeClr>
                </a:solidFill>
                <a:ea typeface="黑体" panose="02010609060101010101" pitchFamily="49" charset="-122"/>
              </a:rPr>
              <a:t>的连接实现</a:t>
            </a:r>
            <a:endParaRPr lang="en-US" sz="1600" dirty="0">
              <a:solidFill>
                <a:schemeClr val="tx1">
                  <a:lumMod val="85000"/>
                  <a:lumOff val="15000"/>
                </a:schemeClr>
              </a:solidFill>
              <a:ea typeface="黑体" panose="02010609060101010101" pitchFamily="49" charset="-122"/>
            </a:endParaRPr>
          </a:p>
        </p:txBody>
      </p:sp>
      <p:sp>
        <p:nvSpPr>
          <p:cNvPr id="9" name="TextBox 8">
            <a:extLst>
              <a:ext uri="{FF2B5EF4-FFF2-40B4-BE49-F238E27FC236}">
                <a16:creationId xmlns:a16="http://schemas.microsoft.com/office/drawing/2014/main" id="{6C9ADFD7-5577-5E52-8139-5AA3BC1CB1F1}"/>
              </a:ext>
            </a:extLst>
          </p:cNvPr>
          <p:cNvSpPr txBox="1"/>
          <p:nvPr/>
        </p:nvSpPr>
        <p:spPr>
          <a:xfrm>
            <a:off x="132409" y="3122340"/>
            <a:ext cx="6845167" cy="1255728"/>
          </a:xfrm>
          <a:prstGeom prst="rect">
            <a:avLst/>
          </a:prstGeom>
          <a:noFill/>
        </p:spPr>
        <p:txBody>
          <a:bodyPr wrap="square" rtlCol="0">
            <a:spAutoFit/>
          </a:bodyPr>
          <a:lstStyle/>
          <a:p>
            <a:r>
              <a:rPr lang="zh-CN" altLang="en-US" b="1" dirty="0">
                <a:solidFill>
                  <a:schemeClr val="tx1">
                    <a:lumMod val="85000"/>
                    <a:lumOff val="15000"/>
                  </a:schemeClr>
                </a:solidFill>
                <a:ea typeface="黑体" panose="02010609060101010101" pitchFamily="49" charset="-122"/>
              </a:rPr>
              <a:t>方法</a:t>
            </a:r>
            <a:endParaRPr lang="en-US" b="1" dirty="0">
              <a:solidFill>
                <a:schemeClr val="tx1">
                  <a:lumMod val="85000"/>
                  <a:lumOff val="15000"/>
                </a:schemeClr>
              </a:solidFill>
              <a:ea typeface="黑体" panose="02010609060101010101" pitchFamily="49" charset="-122"/>
            </a:endParaRPr>
          </a:p>
          <a:p>
            <a:pPr marL="342900" indent="-342900">
              <a:lnSpc>
                <a:spcPct val="120000"/>
              </a:lnSpc>
              <a:buFont typeface="+mj-lt"/>
              <a:buAutoNum type="arabicPeriod"/>
            </a:pPr>
            <a:r>
              <a:rPr lang="zh-CN" altLang="en-US" sz="1600" dirty="0">
                <a:solidFill>
                  <a:schemeClr val="tx1">
                    <a:lumMod val="85000"/>
                    <a:lumOff val="15000"/>
                  </a:schemeClr>
                </a:solidFill>
                <a:ea typeface="黑体" panose="02010609060101010101" pitchFamily="49" charset="-122"/>
              </a:rPr>
              <a:t>量化我国钢铁厂</a:t>
            </a:r>
            <a:r>
              <a:rPr lang="en-US" altLang="zh-CN" sz="1600" dirty="0">
                <a:solidFill>
                  <a:schemeClr val="tx1">
                    <a:lumMod val="85000"/>
                    <a:lumOff val="15000"/>
                  </a:schemeClr>
                </a:solidFill>
                <a:ea typeface="黑体" panose="02010609060101010101" pitchFamily="49" charset="-122"/>
              </a:rPr>
              <a:t>/</a:t>
            </a:r>
            <a:r>
              <a:rPr lang="zh-CN" altLang="en-US" sz="1600" dirty="0">
                <a:solidFill>
                  <a:schemeClr val="tx1">
                    <a:lumMod val="85000"/>
                    <a:lumOff val="15000"/>
                  </a:schemeClr>
                </a:solidFill>
                <a:ea typeface="黑体" panose="02010609060101010101" pitchFamily="49" charset="-122"/>
              </a:rPr>
              <a:t>煤化工厂的</a:t>
            </a:r>
            <a:r>
              <a:rPr lang="en-US" sz="1600" dirty="0">
                <a:solidFill>
                  <a:schemeClr val="tx1">
                    <a:lumMod val="85000"/>
                    <a:lumOff val="15000"/>
                  </a:schemeClr>
                </a:solidFill>
                <a:ea typeface="黑体" panose="02010609060101010101" pitchFamily="49" charset="-122"/>
              </a:rPr>
              <a:t>H</a:t>
            </a:r>
            <a:r>
              <a:rPr lang="en-US" sz="1600" baseline="-25000" dirty="0">
                <a:solidFill>
                  <a:schemeClr val="tx1">
                    <a:lumMod val="85000"/>
                    <a:lumOff val="15000"/>
                  </a:schemeClr>
                </a:solidFill>
                <a:ea typeface="黑体" panose="02010609060101010101" pitchFamily="49" charset="-122"/>
              </a:rPr>
              <a:t>2</a:t>
            </a:r>
            <a:r>
              <a:rPr lang="zh-CN" altLang="en-US" sz="1600" dirty="0">
                <a:solidFill>
                  <a:schemeClr val="tx1">
                    <a:lumMod val="85000"/>
                    <a:lumOff val="15000"/>
                  </a:schemeClr>
                </a:solidFill>
                <a:ea typeface="黑体" panose="02010609060101010101" pitchFamily="49" charset="-122"/>
              </a:rPr>
              <a:t>和</a:t>
            </a:r>
            <a:r>
              <a:rPr lang="en-US" sz="1600" dirty="0">
                <a:solidFill>
                  <a:schemeClr val="tx1">
                    <a:lumMod val="85000"/>
                    <a:lumOff val="15000"/>
                  </a:schemeClr>
                </a:solidFill>
                <a:ea typeface="黑体" panose="02010609060101010101" pitchFamily="49" charset="-122"/>
              </a:rPr>
              <a:t>CO</a:t>
            </a:r>
            <a:r>
              <a:rPr lang="zh-CN" altLang="en-US" sz="1600" dirty="0">
                <a:solidFill>
                  <a:schemeClr val="tx1">
                    <a:lumMod val="85000"/>
                    <a:lumOff val="15000"/>
                  </a:schemeClr>
                </a:solidFill>
                <a:ea typeface="黑体" panose="02010609060101010101" pitchFamily="49" charset="-122"/>
              </a:rPr>
              <a:t>供给</a:t>
            </a:r>
            <a:r>
              <a:rPr lang="en-US" altLang="zh-CN" sz="1600" dirty="0">
                <a:solidFill>
                  <a:schemeClr val="tx1">
                    <a:lumMod val="85000"/>
                    <a:lumOff val="15000"/>
                  </a:schemeClr>
                </a:solidFill>
                <a:ea typeface="黑体" panose="02010609060101010101" pitchFamily="49" charset="-122"/>
              </a:rPr>
              <a:t>/</a:t>
            </a:r>
            <a:r>
              <a:rPr lang="zh-CN" altLang="en-US" sz="1600" dirty="0">
                <a:solidFill>
                  <a:schemeClr val="tx1">
                    <a:lumMod val="85000"/>
                    <a:lumOff val="15000"/>
                  </a:schemeClr>
                </a:solidFill>
                <a:ea typeface="黑体" panose="02010609060101010101" pitchFamily="49" charset="-122"/>
              </a:rPr>
              <a:t>需求</a:t>
            </a:r>
            <a:endParaRPr lang="en-US" sz="1600" dirty="0">
              <a:solidFill>
                <a:schemeClr val="tx1">
                  <a:lumMod val="85000"/>
                  <a:lumOff val="15000"/>
                </a:schemeClr>
              </a:solidFill>
              <a:ea typeface="黑体" panose="02010609060101010101" pitchFamily="49" charset="-122"/>
            </a:endParaRPr>
          </a:p>
          <a:p>
            <a:pPr marL="342900" indent="-342900">
              <a:lnSpc>
                <a:spcPct val="120000"/>
              </a:lnSpc>
              <a:buFont typeface="+mj-lt"/>
              <a:buAutoNum type="arabicPeriod"/>
            </a:pPr>
            <a:r>
              <a:rPr lang="zh-CN" altLang="en-US" sz="1600" dirty="0">
                <a:solidFill>
                  <a:schemeClr val="tx1">
                    <a:lumMod val="85000"/>
                    <a:lumOff val="15000"/>
                  </a:schemeClr>
                </a:solidFill>
                <a:ea typeface="黑体" panose="02010609060101010101" pitchFamily="49" charset="-122"/>
              </a:rPr>
              <a:t>识别成本有效的企业级钢化联产连接（输送</a:t>
            </a:r>
            <a:r>
              <a:rPr lang="en-US" sz="1600" dirty="0">
                <a:solidFill>
                  <a:schemeClr val="tx1">
                    <a:lumMod val="85000"/>
                    <a:lumOff val="15000"/>
                  </a:schemeClr>
                </a:solidFill>
                <a:ea typeface="黑体" panose="02010609060101010101" pitchFamily="49" charset="-122"/>
              </a:rPr>
              <a:t>H</a:t>
            </a:r>
            <a:r>
              <a:rPr lang="en-US" sz="1600" baseline="-25000" dirty="0">
                <a:solidFill>
                  <a:schemeClr val="tx1">
                    <a:lumMod val="85000"/>
                    <a:lumOff val="15000"/>
                  </a:schemeClr>
                </a:solidFill>
                <a:ea typeface="黑体" panose="02010609060101010101" pitchFamily="49" charset="-122"/>
              </a:rPr>
              <a:t>2</a:t>
            </a:r>
            <a:r>
              <a:rPr lang="zh-CN" altLang="en-US" sz="1600" dirty="0">
                <a:solidFill>
                  <a:schemeClr val="tx1">
                    <a:lumMod val="85000"/>
                    <a:lumOff val="15000"/>
                  </a:schemeClr>
                </a:solidFill>
                <a:ea typeface="黑体" panose="02010609060101010101" pitchFamily="49" charset="-122"/>
              </a:rPr>
              <a:t>和</a:t>
            </a:r>
            <a:r>
              <a:rPr lang="en-US" sz="1600" dirty="0">
                <a:solidFill>
                  <a:schemeClr val="tx1">
                    <a:lumMod val="85000"/>
                    <a:lumOff val="15000"/>
                  </a:schemeClr>
                </a:solidFill>
                <a:ea typeface="黑体" panose="02010609060101010101" pitchFamily="49" charset="-122"/>
              </a:rPr>
              <a:t>CO</a:t>
            </a:r>
            <a:r>
              <a:rPr lang="zh-CN" altLang="en-US" sz="1600" dirty="0">
                <a:solidFill>
                  <a:schemeClr val="tx1">
                    <a:lumMod val="85000"/>
                    <a:lumOff val="15000"/>
                  </a:schemeClr>
                </a:solidFill>
                <a:ea typeface="黑体" panose="02010609060101010101" pitchFamily="49" charset="-122"/>
              </a:rPr>
              <a:t>）</a:t>
            </a:r>
            <a:endParaRPr lang="en-US" sz="1600" dirty="0">
              <a:solidFill>
                <a:schemeClr val="tx1">
                  <a:lumMod val="85000"/>
                  <a:lumOff val="15000"/>
                </a:schemeClr>
              </a:solidFill>
              <a:ea typeface="黑体" panose="02010609060101010101" pitchFamily="49" charset="-122"/>
            </a:endParaRPr>
          </a:p>
          <a:p>
            <a:pPr marL="342900" indent="-342900">
              <a:lnSpc>
                <a:spcPct val="120000"/>
              </a:lnSpc>
              <a:buFont typeface="+mj-lt"/>
              <a:buAutoNum type="arabicPeriod"/>
            </a:pPr>
            <a:r>
              <a:rPr lang="zh-CN" altLang="en-US" sz="1600" dirty="0">
                <a:solidFill>
                  <a:schemeClr val="tx1">
                    <a:lumMod val="85000"/>
                    <a:lumOff val="15000"/>
                  </a:schemeClr>
                </a:solidFill>
                <a:ea typeface="黑体" panose="02010609060101010101" pitchFamily="49" charset="-122"/>
              </a:rPr>
              <a:t>从生命周期视角量化钢化联产相对于钢化分产的降碳潜力和成本效益</a:t>
            </a:r>
            <a:r>
              <a:rPr lang="en-US" sz="1600" dirty="0">
                <a:solidFill>
                  <a:schemeClr val="tx1">
                    <a:lumMod val="85000"/>
                    <a:lumOff val="15000"/>
                  </a:schemeClr>
                </a:solidFill>
                <a:ea typeface="黑体" panose="02010609060101010101" pitchFamily="49" charset="-122"/>
              </a:rPr>
              <a:t> </a:t>
            </a:r>
          </a:p>
        </p:txBody>
      </p:sp>
      <p:sp>
        <p:nvSpPr>
          <p:cNvPr id="2" name="TextBox 1">
            <a:extLst>
              <a:ext uri="{FF2B5EF4-FFF2-40B4-BE49-F238E27FC236}">
                <a16:creationId xmlns:a16="http://schemas.microsoft.com/office/drawing/2014/main" id="{68FF1236-73F8-E92A-6B66-773CA50A611B}"/>
              </a:ext>
            </a:extLst>
          </p:cNvPr>
          <p:cNvSpPr txBox="1"/>
          <p:nvPr/>
        </p:nvSpPr>
        <p:spPr>
          <a:xfrm>
            <a:off x="11316724" y="570859"/>
            <a:ext cx="652743" cy="369332"/>
          </a:xfrm>
          <a:prstGeom prst="rect">
            <a:avLst/>
          </a:prstGeom>
          <a:noFill/>
        </p:spPr>
        <p:txBody>
          <a:bodyPr wrap="none" rtlCol="0">
            <a:spAutoFit/>
          </a:bodyPr>
          <a:lstStyle/>
          <a:p>
            <a:r>
              <a:rPr lang="en-US" dirty="0"/>
              <a:t>2024</a:t>
            </a:r>
          </a:p>
        </p:txBody>
      </p:sp>
      <p:sp>
        <p:nvSpPr>
          <p:cNvPr id="3" name="TextBox 2">
            <a:extLst>
              <a:ext uri="{FF2B5EF4-FFF2-40B4-BE49-F238E27FC236}">
                <a16:creationId xmlns:a16="http://schemas.microsoft.com/office/drawing/2014/main" id="{2F97F7D6-40A3-4851-C07A-2E435087AC72}"/>
              </a:ext>
            </a:extLst>
          </p:cNvPr>
          <p:cNvSpPr txBox="1"/>
          <p:nvPr/>
        </p:nvSpPr>
        <p:spPr>
          <a:xfrm>
            <a:off x="174095" y="195493"/>
            <a:ext cx="6661265" cy="738664"/>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钢铁</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化工联产促进难减排部门降碳</a:t>
            </a:r>
            <a:endParaRPr lang="en-US" sz="2400" b="1" dirty="0">
              <a:latin typeface="黑体" panose="02010609060101010101" pitchFamily="49" charset="-122"/>
              <a:ea typeface="黑体" panose="02010609060101010101" pitchFamily="49" charset="-122"/>
            </a:endParaRPr>
          </a:p>
          <a:p>
            <a:endParaRPr lang="en-US" dirty="0">
              <a:latin typeface="黑体" panose="02010609060101010101" pitchFamily="49" charset="-122"/>
              <a:ea typeface="黑体" panose="02010609060101010101" pitchFamily="49" charset="-122"/>
            </a:endParaRPr>
          </a:p>
        </p:txBody>
      </p:sp>
      <p:pic>
        <p:nvPicPr>
          <p:cNvPr id="42" name="图片 41"/>
          <p:cNvPicPr>
            <a:picLocks noChangeAspect="1"/>
          </p:cNvPicPr>
          <p:nvPr/>
        </p:nvPicPr>
        <p:blipFill>
          <a:blip r:embed="rId5"/>
          <a:stretch>
            <a:fillRect/>
          </a:stretch>
        </p:blipFill>
        <p:spPr>
          <a:xfrm>
            <a:off x="6830000" y="1473908"/>
            <a:ext cx="5362000" cy="5040000"/>
          </a:xfrm>
          <a:prstGeom prst="rect">
            <a:avLst/>
          </a:prstGeom>
        </p:spPr>
      </p:pic>
    </p:spTree>
    <p:extLst>
      <p:ext uri="{BB962C8B-B14F-4D97-AF65-F5344CB8AC3E}">
        <p14:creationId xmlns:p14="http://schemas.microsoft.com/office/powerpoint/2010/main" val="2278191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ow to Profit From the Industry 4.0 in China | Daxue Consulting">
            <a:extLst>
              <a:ext uri="{FF2B5EF4-FFF2-40B4-BE49-F238E27FC236}">
                <a16:creationId xmlns:a16="http://schemas.microsoft.com/office/drawing/2014/main" id="{F3F66A5A-ABD8-074D-AFDD-FD74E8271A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95" r="-2"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95B076-A474-7744-9EEB-422C851D613D}"/>
              </a:ext>
            </a:extLst>
          </p:cNvPr>
          <p:cNvPicPr>
            <a:picLocks noChangeAspect="1"/>
          </p:cNvPicPr>
          <p:nvPr/>
        </p:nvPicPr>
        <p:blipFill rotWithShape="1">
          <a:blip r:embed="rId3"/>
          <a:srcRect t="3505"/>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2050" name="Picture 2" descr="Tackling air pollution in China | MIT News | Massachusetts Institute of  Technology">
            <a:extLst>
              <a:ext uri="{FF2B5EF4-FFF2-40B4-BE49-F238E27FC236}">
                <a16:creationId xmlns:a16="http://schemas.microsoft.com/office/drawing/2014/main" id="{6AE2150A-7AE8-E84C-92BB-E9758F15CC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4" r="2269" b="1"/>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p:nvSpPr>
          <p:cNvPr id="19" name="What Are Atmospheric Aerosols?">
            <a:extLst>
              <a:ext uri="{FF2B5EF4-FFF2-40B4-BE49-F238E27FC236}">
                <a16:creationId xmlns:a16="http://schemas.microsoft.com/office/drawing/2014/main" id="{508AFA07-5EA9-4344-BF31-6BFAA8A10332}"/>
              </a:ext>
            </a:extLst>
          </p:cNvPr>
          <p:cNvSpPr txBox="1">
            <a:spLocks/>
          </p:cNvSpPr>
          <p:nvPr/>
        </p:nvSpPr>
        <p:spPr>
          <a:xfrm>
            <a:off x="448056" y="685800"/>
            <a:ext cx="2807208"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6000" kern="1200">
                <a:solidFill>
                  <a:schemeClr val="tx1"/>
                </a:solidFill>
                <a:latin typeface="+mj-lt"/>
                <a:ea typeface="+mj-ea"/>
                <a:cs typeface="+mj-cs"/>
              </a:defRPr>
            </a:lvl1pPr>
          </a:lstStyle>
          <a:p>
            <a:pPr algn="l" defTabSz="914400">
              <a:lnSpc>
                <a:spcPct val="90000"/>
              </a:lnSpc>
              <a:spcAft>
                <a:spcPts val="600"/>
              </a:spcAft>
            </a:pPr>
            <a:r>
              <a:rPr lang="en-US" sz="2800" b="1" dirty="0" err="1">
                <a:latin typeface="+mn-lt"/>
              </a:rPr>
              <a:t>研究目标</a:t>
            </a:r>
            <a:endParaRPr lang="en-US" sz="2800" b="1" kern="1200" dirty="0">
              <a:solidFill>
                <a:schemeClr val="tx1"/>
              </a:solidFill>
              <a:latin typeface="+mn-lt"/>
            </a:endParaRPr>
          </a:p>
        </p:txBody>
      </p:sp>
      <p:sp>
        <p:nvSpPr>
          <p:cNvPr id="29" name="TextBox 28">
            <a:extLst>
              <a:ext uri="{FF2B5EF4-FFF2-40B4-BE49-F238E27FC236}">
                <a16:creationId xmlns:a16="http://schemas.microsoft.com/office/drawing/2014/main" id="{0827156D-B3E2-C94D-923F-49FB2852B12A}"/>
              </a:ext>
            </a:extLst>
          </p:cNvPr>
          <p:cNvSpPr txBox="1"/>
          <p:nvPr/>
        </p:nvSpPr>
        <p:spPr>
          <a:xfrm>
            <a:off x="448056" y="2011363"/>
            <a:ext cx="2807208" cy="4169981"/>
          </a:xfrm>
          <a:prstGeom prst="rect">
            <a:avLst/>
          </a:prstGeom>
        </p:spPr>
        <p:txBody>
          <a:bodyPr vert="horz" lIns="91440" tIns="45720" rIns="91440" bIns="45720" rtlCol="0">
            <a:normAutofit/>
          </a:bodyPr>
          <a:lstStyle/>
          <a:p>
            <a:pPr>
              <a:lnSpc>
                <a:spcPct val="90000"/>
              </a:lnSpc>
              <a:spcAft>
                <a:spcPts val="600"/>
              </a:spcAft>
            </a:pPr>
            <a:r>
              <a:rPr lang="en-US" sz="1700" dirty="0" err="1">
                <a:ea typeface="STXihei" panose="02010600040101010101" pitchFamily="2" charset="-122"/>
              </a:rPr>
              <a:t>研究中国实现碳中和路径下在居民</a:t>
            </a:r>
            <a:r>
              <a:rPr lang="zh-CN" altLang="en-US" sz="1700" dirty="0">
                <a:ea typeface="STXihei" panose="02010600040101010101" pitchFamily="2" charset="-122"/>
              </a:rPr>
              <a:t>、工业、发电、交通和农业各部门的协同效益，关注的重点包括：</a:t>
            </a:r>
            <a:endParaRPr lang="en-US" sz="1700" dirty="0">
              <a:ea typeface="STXihei" panose="02010600040101010101" pitchFamily="2" charset="-122"/>
            </a:endParaRPr>
          </a:p>
          <a:p>
            <a:pPr marL="285750" indent="-228600">
              <a:lnSpc>
                <a:spcPct val="90000"/>
              </a:lnSpc>
              <a:spcAft>
                <a:spcPts val="600"/>
              </a:spcAft>
              <a:buFont typeface="Arial" panose="020B0604020202020204" pitchFamily="34" charset="0"/>
              <a:buChar char="•"/>
            </a:pPr>
            <a:r>
              <a:rPr lang="zh-CN" altLang="en-US" sz="1700" dirty="0">
                <a:ea typeface="STXihei" panose="02010600040101010101" pitchFamily="2" charset="-122"/>
              </a:rPr>
              <a:t>温室气体（以二氧化碳当量为指标）减排</a:t>
            </a:r>
            <a:endParaRPr lang="en-US" altLang="zh-CN" sz="1700" dirty="0">
              <a:ea typeface="STXihei" panose="02010600040101010101" pitchFamily="2" charset="-122"/>
            </a:endParaRPr>
          </a:p>
          <a:p>
            <a:pPr marL="285750" indent="-228600">
              <a:lnSpc>
                <a:spcPct val="90000"/>
              </a:lnSpc>
              <a:spcAft>
                <a:spcPts val="600"/>
              </a:spcAft>
              <a:buFont typeface="Arial" panose="020B0604020202020204" pitchFamily="34" charset="0"/>
              <a:buChar char="•"/>
            </a:pPr>
            <a:r>
              <a:rPr lang="en-US" sz="1700" dirty="0" err="1">
                <a:ea typeface="STXihei" panose="02010600040101010101" pitchFamily="2" charset="-122"/>
              </a:rPr>
              <a:t>污染物排放和大气环境质量</a:t>
            </a:r>
            <a:r>
              <a:rPr lang="en-US" sz="1700" dirty="0">
                <a:ea typeface="STXihei" panose="02010600040101010101" pitchFamily="2" charset="-122"/>
              </a:rPr>
              <a:t>;</a:t>
            </a:r>
          </a:p>
          <a:p>
            <a:pPr marL="285750" indent="-228600">
              <a:lnSpc>
                <a:spcPct val="90000"/>
              </a:lnSpc>
              <a:spcAft>
                <a:spcPts val="600"/>
              </a:spcAft>
              <a:buFont typeface="Arial" panose="020B0604020202020204" pitchFamily="34" charset="0"/>
              <a:buChar char="•"/>
            </a:pPr>
            <a:r>
              <a:rPr lang="en-US" sz="1700" dirty="0" err="1">
                <a:ea typeface="STXihei" panose="02010600040101010101" pitchFamily="2" charset="-122"/>
              </a:rPr>
              <a:t>空气污染有关的健康效应</a:t>
            </a:r>
            <a:r>
              <a:rPr lang="en-US" sz="1700" dirty="0">
                <a:ea typeface="STXihei" panose="02010600040101010101" pitchFamily="2" charset="-122"/>
              </a:rPr>
              <a:t>.</a:t>
            </a:r>
          </a:p>
          <a:p>
            <a:pPr marL="285750" indent="-228600">
              <a:lnSpc>
                <a:spcPct val="90000"/>
              </a:lnSpc>
              <a:spcAft>
                <a:spcPts val="600"/>
              </a:spcAft>
              <a:buFont typeface="Arial" panose="020B0604020202020204" pitchFamily="34" charset="0"/>
              <a:buChar char="•"/>
            </a:pPr>
            <a:r>
              <a:rPr lang="en-US" sz="1700" dirty="0" err="1">
                <a:ea typeface="STXihei" panose="02010600040101010101" pitchFamily="2" charset="-122"/>
              </a:rPr>
              <a:t>减排成本</a:t>
            </a:r>
            <a:endParaRPr lang="en-US" sz="1700" dirty="0">
              <a:ea typeface="STXihei" panose="02010600040101010101" pitchFamily="2" charset="-122"/>
            </a:endParaRPr>
          </a:p>
          <a:p>
            <a:pPr marL="285750" indent="-228600">
              <a:lnSpc>
                <a:spcPct val="90000"/>
              </a:lnSpc>
              <a:spcAft>
                <a:spcPts val="600"/>
              </a:spcAft>
              <a:buFont typeface="Arial" panose="020B0604020202020204" pitchFamily="34" charset="0"/>
              <a:buChar char="•"/>
            </a:pPr>
            <a:endParaRPr lang="en-US" sz="1700" dirty="0">
              <a:ea typeface="STXihei" panose="02010600040101010101" pitchFamily="2" charset="-122"/>
            </a:endParaRPr>
          </a:p>
        </p:txBody>
      </p:sp>
      <p:pic>
        <p:nvPicPr>
          <p:cNvPr id="2052" name="Picture 4" descr="China doesn't need any more coal plants">
            <a:extLst>
              <a:ext uri="{FF2B5EF4-FFF2-40B4-BE49-F238E27FC236}">
                <a16:creationId xmlns:a16="http://schemas.microsoft.com/office/drawing/2014/main" id="{137E07D7-2AB0-B846-8683-E6FB294DDE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588" r="2" b="2"/>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84EA49-9E9E-E24C-BC74-8B2F649C2B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12275" y="6715756"/>
            <a:ext cx="1201240" cy="746680"/>
          </a:xfrm>
          <a:prstGeom prst="rect">
            <a:avLst/>
          </a:prstGeom>
        </p:spPr>
      </p:pic>
    </p:spTree>
    <p:extLst>
      <p:ext uri="{BB962C8B-B14F-4D97-AF65-F5344CB8AC3E}">
        <p14:creationId xmlns:p14="http://schemas.microsoft.com/office/powerpoint/2010/main" val="283558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hat Are Atmospheric Aerosols?">
            <a:extLst>
              <a:ext uri="{FF2B5EF4-FFF2-40B4-BE49-F238E27FC236}">
                <a16:creationId xmlns:a16="http://schemas.microsoft.com/office/drawing/2014/main" id="{861C630F-ADB5-323A-F8F4-876439275478}"/>
              </a:ext>
            </a:extLst>
          </p:cNvPr>
          <p:cNvSpPr txBox="1">
            <a:spLocks/>
          </p:cNvSpPr>
          <p:nvPr/>
        </p:nvSpPr>
        <p:spPr>
          <a:xfrm>
            <a:off x="79513" y="69320"/>
            <a:ext cx="11961475" cy="754689"/>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850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18" name="文本框 21">
            <a:extLst>
              <a:ext uri="{FF2B5EF4-FFF2-40B4-BE49-F238E27FC236}">
                <a16:creationId xmlns:a16="http://schemas.microsoft.com/office/drawing/2014/main" id="{2D9A4128-46C3-4FC2-BE56-9284955FCA93}"/>
              </a:ext>
            </a:extLst>
          </p:cNvPr>
          <p:cNvSpPr txBox="1"/>
          <p:nvPr/>
        </p:nvSpPr>
        <p:spPr>
          <a:xfrm>
            <a:off x="224606" y="172237"/>
            <a:ext cx="6993363" cy="461665"/>
          </a:xfrm>
          <a:prstGeom prst="rect">
            <a:avLst/>
          </a:prstGeom>
          <a:noFill/>
        </p:spPr>
        <p:txBody>
          <a:bodyPr wrap="square" rtlCol="0">
            <a:spAutoFit/>
          </a:bodyPr>
          <a:lstStyle>
            <a:defPPr>
              <a:defRPr lang="zh-CN"/>
            </a:defPPr>
            <a:lvl1pPr>
              <a:defRPr sz="2400">
                <a:latin typeface="Arial" panose="020B0604020202020204" pitchFamily="34" charset="0"/>
                <a:cs typeface="Arial" panose="020B0604020202020204" pitchFamily="34" charset="0"/>
              </a:defRPr>
            </a:lvl1pPr>
          </a:lstStyle>
          <a:p>
            <a:r>
              <a:rPr lang="zh-CN" altLang="en-US" b="1" dirty="0">
                <a:latin typeface="SimHei" panose="02010609060101010101" pitchFamily="49" charset="-122"/>
                <a:ea typeface="SimHei" panose="02010609060101010101" pitchFamily="49" charset="-122"/>
              </a:rPr>
              <a:t>可再生能源制氢助力煤化工部门降碳</a:t>
            </a:r>
          </a:p>
        </p:txBody>
      </p:sp>
      <p:sp>
        <p:nvSpPr>
          <p:cNvPr id="3" name="文本框 21">
            <a:extLst>
              <a:ext uri="{FF2B5EF4-FFF2-40B4-BE49-F238E27FC236}">
                <a16:creationId xmlns:a16="http://schemas.microsoft.com/office/drawing/2014/main" id="{E4B8FFCB-D741-0CE2-1720-B0156A8B9E32}"/>
              </a:ext>
            </a:extLst>
          </p:cNvPr>
          <p:cNvSpPr txBox="1"/>
          <p:nvPr/>
        </p:nvSpPr>
        <p:spPr>
          <a:xfrm>
            <a:off x="7124369" y="480014"/>
            <a:ext cx="5658246" cy="307777"/>
          </a:xfrm>
          <a:prstGeom prst="rect">
            <a:avLst/>
          </a:prstGeom>
          <a:noFill/>
        </p:spPr>
        <p:txBody>
          <a:bodyPr wrap="square" rtlCol="0">
            <a:spAutoFit/>
          </a:bodyPr>
          <a:lstStyle>
            <a:defPPr>
              <a:defRPr lang="zh-CN"/>
            </a:defPPr>
            <a:lvl1pPr>
              <a:defRPr sz="2400">
                <a:latin typeface="Arial" panose="020B0604020202020204" pitchFamily="34" charset="0"/>
                <a:cs typeface="Arial" panose="020B0604020202020204" pitchFamily="34" charset="0"/>
              </a:defRPr>
            </a:lvl1pPr>
          </a:lstStyle>
          <a:p>
            <a:r>
              <a:rPr lang="nn-NO" altLang="zh-CN" sz="1400" b="1" dirty="0">
                <a:latin typeface="+mn-lt"/>
                <a:ea typeface="SimHei" panose="02010609060101010101" pitchFamily="49" charset="-122"/>
              </a:rPr>
              <a:t>Yang Guo, Liqun Peng, Jinping Tian, Denise L. </a:t>
            </a:r>
            <a:r>
              <a:rPr lang="nn-NO" altLang="zh-CN" sz="1400" b="1" dirty="0" err="1">
                <a:latin typeface="+mn-lt"/>
                <a:ea typeface="SimHei" panose="02010609060101010101" pitchFamily="49" charset="-122"/>
              </a:rPr>
              <a:t>Mauzerall</a:t>
            </a:r>
            <a:r>
              <a:rPr lang="en-US" altLang="zh-CN" sz="1400" b="1" dirty="0">
                <a:latin typeface="+mn-lt"/>
                <a:ea typeface="SimHei" panose="02010609060101010101" pitchFamily="49" charset="-122"/>
              </a:rPr>
              <a:t>,  2023</a:t>
            </a:r>
            <a:endParaRPr lang="zh-CN" altLang="en-US" sz="1400" b="1" dirty="0">
              <a:latin typeface="+mn-lt"/>
              <a:ea typeface="SimHei" panose="02010609060101010101" pitchFamily="49" charset="-122"/>
            </a:endParaRPr>
          </a:p>
        </p:txBody>
      </p:sp>
      <p:pic>
        <p:nvPicPr>
          <p:cNvPr id="6" name="Picture 5" descr="A black and white logo&#10;&#10;Description automatically generated">
            <a:extLst>
              <a:ext uri="{FF2B5EF4-FFF2-40B4-BE49-F238E27FC236}">
                <a16:creationId xmlns:a16="http://schemas.microsoft.com/office/drawing/2014/main" id="{AA0C529E-DF24-2597-8582-26E28F663606}"/>
              </a:ext>
            </a:extLst>
          </p:cNvPr>
          <p:cNvPicPr>
            <a:picLocks noChangeAspect="1"/>
          </p:cNvPicPr>
          <p:nvPr/>
        </p:nvPicPr>
        <p:blipFill>
          <a:blip r:embed="rId2"/>
          <a:stretch>
            <a:fillRect/>
          </a:stretch>
        </p:blipFill>
        <p:spPr>
          <a:xfrm>
            <a:off x="8329915" y="28242"/>
            <a:ext cx="3441639" cy="455654"/>
          </a:xfrm>
          <a:prstGeom prst="rect">
            <a:avLst/>
          </a:prstGeom>
        </p:spPr>
      </p:pic>
      <p:pic>
        <p:nvPicPr>
          <p:cNvPr id="19" name="Picture 7">
            <a:extLst>
              <a:ext uri="{FF2B5EF4-FFF2-40B4-BE49-F238E27FC236}">
                <a16:creationId xmlns:a16="http://schemas.microsoft.com/office/drawing/2014/main" id="{24529E97-4CA2-4301-9472-50C4DA87716B}"/>
              </a:ext>
            </a:extLst>
          </p:cNvPr>
          <p:cNvPicPr>
            <a:picLocks noChangeAspect="1"/>
          </p:cNvPicPr>
          <p:nvPr/>
        </p:nvPicPr>
        <p:blipFill rotWithShape="1">
          <a:blip r:embed="rId3"/>
          <a:srcRect t="-494" b="220"/>
          <a:stretch/>
        </p:blipFill>
        <p:spPr>
          <a:xfrm>
            <a:off x="1587550" y="1146622"/>
            <a:ext cx="3501494" cy="2106685"/>
          </a:xfrm>
          <a:prstGeom prst="rect">
            <a:avLst/>
          </a:prstGeom>
        </p:spPr>
      </p:pic>
      <p:sp>
        <p:nvSpPr>
          <p:cNvPr id="20" name="Rectangle 8">
            <a:extLst>
              <a:ext uri="{FF2B5EF4-FFF2-40B4-BE49-F238E27FC236}">
                <a16:creationId xmlns:a16="http://schemas.microsoft.com/office/drawing/2014/main" id="{4CDC5685-0247-40DE-ABD5-0C4DF05F5362}"/>
              </a:ext>
            </a:extLst>
          </p:cNvPr>
          <p:cNvSpPr/>
          <p:nvPr/>
        </p:nvSpPr>
        <p:spPr>
          <a:xfrm>
            <a:off x="3338297" y="1144170"/>
            <a:ext cx="1750746" cy="261585"/>
          </a:xfrm>
          <a:prstGeom prst="rect">
            <a:avLst/>
          </a:prstGeom>
        </p:spPr>
        <p:txBody>
          <a:bodyPr wrap="square">
            <a:spAutoFit/>
          </a:bodyPr>
          <a:lstStyle/>
          <a:p>
            <a:r>
              <a:rPr lang="en-US" sz="1100" dirty="0">
                <a:solidFill>
                  <a:schemeClr val="tx1">
                    <a:lumMod val="65000"/>
                    <a:lumOff val="35000"/>
                  </a:schemeClr>
                </a:solidFill>
              </a:rPr>
              <a:t>Credit: </a:t>
            </a:r>
            <a:r>
              <a:rPr lang="en-US" sz="1100" i="1" dirty="0">
                <a:solidFill>
                  <a:schemeClr val="tx1">
                    <a:lumMod val="65000"/>
                    <a:lumOff val="35000"/>
                  </a:schemeClr>
                </a:solidFill>
              </a:rPr>
              <a:t>China Energy News</a:t>
            </a:r>
          </a:p>
        </p:txBody>
      </p:sp>
      <p:pic>
        <p:nvPicPr>
          <p:cNvPr id="24" name="Picture 2" descr="https://nwzimg.wezhan.cn/contents/sitefiles2046/10233188/images/26921300.jpg">
            <a:extLst>
              <a:ext uri="{FF2B5EF4-FFF2-40B4-BE49-F238E27FC236}">
                <a16:creationId xmlns:a16="http://schemas.microsoft.com/office/drawing/2014/main" id="{C67E5F8C-4511-4877-9680-B520E71669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6746" y="1146624"/>
            <a:ext cx="3370692" cy="210668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11">
            <a:extLst>
              <a:ext uri="{FF2B5EF4-FFF2-40B4-BE49-F238E27FC236}">
                <a16:creationId xmlns:a16="http://schemas.microsoft.com/office/drawing/2014/main" id="{128F49F1-8FDC-41C0-91DB-77444507DF39}"/>
              </a:ext>
            </a:extLst>
          </p:cNvPr>
          <p:cNvSpPr/>
          <p:nvPr/>
        </p:nvSpPr>
        <p:spPr>
          <a:xfrm>
            <a:off x="9303971" y="1146624"/>
            <a:ext cx="1506739" cy="261585"/>
          </a:xfrm>
          <a:prstGeom prst="rect">
            <a:avLst/>
          </a:prstGeom>
        </p:spPr>
        <p:txBody>
          <a:bodyPr wrap="square">
            <a:spAutoFit/>
          </a:bodyPr>
          <a:lstStyle/>
          <a:p>
            <a:r>
              <a:rPr lang="en-US" sz="1100" dirty="0">
                <a:solidFill>
                  <a:schemeClr val="tx1">
                    <a:lumMod val="65000"/>
                    <a:lumOff val="35000"/>
                  </a:schemeClr>
                </a:solidFill>
              </a:rPr>
              <a:t>Credit: </a:t>
            </a:r>
            <a:r>
              <a:rPr lang="en-US" sz="1100" i="1" dirty="0" err="1">
                <a:solidFill>
                  <a:schemeClr val="tx1">
                    <a:lumMod val="65000"/>
                    <a:lumOff val="35000"/>
                  </a:schemeClr>
                </a:solidFill>
              </a:rPr>
              <a:t>Baofeng</a:t>
            </a:r>
            <a:r>
              <a:rPr lang="en-US" sz="1100" i="1" dirty="0">
                <a:solidFill>
                  <a:schemeClr val="tx1">
                    <a:lumMod val="65000"/>
                    <a:lumOff val="35000"/>
                  </a:schemeClr>
                </a:solidFill>
              </a:rPr>
              <a:t> Group</a:t>
            </a:r>
          </a:p>
        </p:txBody>
      </p:sp>
      <p:sp>
        <p:nvSpPr>
          <p:cNvPr id="28" name="Cross 10">
            <a:extLst>
              <a:ext uri="{FF2B5EF4-FFF2-40B4-BE49-F238E27FC236}">
                <a16:creationId xmlns:a16="http://schemas.microsoft.com/office/drawing/2014/main" id="{BB4246C9-E700-40B4-879A-556F40416B0B}"/>
              </a:ext>
            </a:extLst>
          </p:cNvPr>
          <p:cNvSpPr/>
          <p:nvPr/>
        </p:nvSpPr>
        <p:spPr>
          <a:xfrm>
            <a:off x="6021021" y="2018955"/>
            <a:ext cx="398779" cy="413886"/>
          </a:xfrm>
          <a:prstGeom prst="plus">
            <a:avLst>
              <a:gd name="adj" fmla="val 386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9" name="矩形 59">
            <a:extLst>
              <a:ext uri="{FF2B5EF4-FFF2-40B4-BE49-F238E27FC236}">
                <a16:creationId xmlns:a16="http://schemas.microsoft.com/office/drawing/2014/main" id="{90DD10F3-99A9-40CA-BCE0-82E651015FDF}"/>
              </a:ext>
            </a:extLst>
          </p:cNvPr>
          <p:cNvSpPr/>
          <p:nvPr/>
        </p:nvSpPr>
        <p:spPr>
          <a:xfrm>
            <a:off x="2673349" y="3282686"/>
            <a:ext cx="1266360" cy="346866"/>
          </a:xfrm>
          <a:prstGeom prst="rect">
            <a:avLst/>
          </a:prstGeom>
        </p:spPr>
        <p:txBody>
          <a:bodyPr wrap="square">
            <a:spAutoFit/>
          </a:bodyPr>
          <a:lstStyle/>
          <a:p>
            <a:r>
              <a:rPr lang="zh-CN" altLang="en-US" sz="1600" b="1" dirty="0">
                <a:latin typeface="黑体" panose="02010609060101010101" pitchFamily="49" charset="-122"/>
                <a:ea typeface="黑体" panose="02010609060101010101" pitchFamily="49" charset="-122"/>
                <a:cs typeface="Arial Unicode MS" panose="020B0604020202020204" pitchFamily="34" charset="-122"/>
              </a:rPr>
              <a:t>煤化工生产</a:t>
            </a:r>
          </a:p>
        </p:txBody>
      </p:sp>
      <p:sp>
        <p:nvSpPr>
          <p:cNvPr id="30" name="矩形 59">
            <a:extLst>
              <a:ext uri="{FF2B5EF4-FFF2-40B4-BE49-F238E27FC236}">
                <a16:creationId xmlns:a16="http://schemas.microsoft.com/office/drawing/2014/main" id="{8ECCDC73-954D-4BDB-A81F-3B3AA96097E1}"/>
              </a:ext>
            </a:extLst>
          </p:cNvPr>
          <p:cNvSpPr/>
          <p:nvPr/>
        </p:nvSpPr>
        <p:spPr>
          <a:xfrm>
            <a:off x="8263315" y="3256635"/>
            <a:ext cx="1854426" cy="338554"/>
          </a:xfrm>
          <a:prstGeom prst="rect">
            <a:avLst/>
          </a:prstGeom>
        </p:spPr>
        <p:txBody>
          <a:bodyPr wrap="square">
            <a:spAutoFit/>
          </a:bodyPr>
          <a:lstStyle/>
          <a:p>
            <a:r>
              <a:rPr lang="zh-CN" altLang="en-US" sz="1600" b="1" dirty="0">
                <a:latin typeface="黑体" panose="02010609060101010101" pitchFamily="49" charset="-122"/>
                <a:ea typeface="黑体" panose="02010609060101010101" pitchFamily="49" charset="-122"/>
                <a:cs typeface="Arial Unicode MS" panose="020B0604020202020204" pitchFamily="34" charset="-122"/>
              </a:rPr>
              <a:t>可再生能源制氢</a:t>
            </a:r>
          </a:p>
        </p:txBody>
      </p:sp>
      <p:sp>
        <p:nvSpPr>
          <p:cNvPr id="31" name="Rectangle 20">
            <a:extLst>
              <a:ext uri="{FF2B5EF4-FFF2-40B4-BE49-F238E27FC236}">
                <a16:creationId xmlns:a16="http://schemas.microsoft.com/office/drawing/2014/main" id="{F4F0D8AB-C1A1-4FD7-83FD-AC58BD3BBD99}"/>
              </a:ext>
            </a:extLst>
          </p:cNvPr>
          <p:cNvSpPr/>
          <p:nvPr/>
        </p:nvSpPr>
        <p:spPr>
          <a:xfrm>
            <a:off x="880727" y="3693061"/>
            <a:ext cx="4851603" cy="1862048"/>
          </a:xfrm>
          <a:prstGeom prst="rect">
            <a:avLst/>
          </a:prstGeom>
        </p:spPr>
        <p:txBody>
          <a:bodyPr wrap="square">
            <a:spAutoFit/>
          </a:bodyPr>
          <a:lstStyle/>
          <a:p>
            <a:pPr marL="342900" indent="-342900" algn="just">
              <a:lnSpc>
                <a:spcPct val="150000"/>
              </a:lnSpc>
              <a:spcAft>
                <a:spcPts val="600"/>
              </a:spcAft>
              <a:buClr>
                <a:schemeClr val="accent2"/>
              </a:buClr>
              <a:buSzPct val="80000"/>
              <a:buFont typeface="Arial" panose="020B0604020202020204" pitchFamily="34" charset="0"/>
              <a:buChar cha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我国煤化工部门迅速扩张，煤炭消费占全国约</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25%</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，氢气消费占全国约</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60%</a:t>
            </a:r>
          </a:p>
          <a:p>
            <a:pPr marL="342900" indent="-342900" algn="just">
              <a:lnSpc>
                <a:spcPct val="150000"/>
              </a:lnSpc>
              <a:spcAft>
                <a:spcPts val="600"/>
              </a:spcAft>
              <a:buClr>
                <a:schemeClr val="accent2"/>
              </a:buClr>
              <a:buSzPct val="80000"/>
              <a:buFont typeface="Arial" panose="020B0604020202020204" pitchFamily="34" charset="0"/>
              <a:buChar cha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未来电厂利用小时数下降，原料煤占比将不断攀升</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a:lnSpc>
                <a:spcPct val="150000"/>
              </a:lnSpc>
              <a:spcAft>
                <a:spcPts val="600"/>
              </a:spcAft>
              <a:buClr>
                <a:schemeClr val="accent2"/>
              </a:buClr>
              <a:buSzPct val="80000"/>
              <a:buFont typeface="Arial" panose="020B0604020202020204" pitchFamily="34" charset="0"/>
              <a:buChar cha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煤化工生产的温室气体排放主要来自化学反应过程，难以通过电气化减排</a:t>
            </a:r>
            <a:endParaRPr 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2" name="Rectangle 4">
            <a:extLst>
              <a:ext uri="{FF2B5EF4-FFF2-40B4-BE49-F238E27FC236}">
                <a16:creationId xmlns:a16="http://schemas.microsoft.com/office/drawing/2014/main" id="{AFA404B7-0C32-4D3F-A580-E6AD3F088B5F}"/>
              </a:ext>
            </a:extLst>
          </p:cNvPr>
          <p:cNvSpPr>
            <a:spLocks noChangeArrowheads="1"/>
          </p:cNvSpPr>
          <p:nvPr/>
        </p:nvSpPr>
        <p:spPr bwMode="auto">
          <a:xfrm>
            <a:off x="7273308" y="3811107"/>
            <a:ext cx="4509617" cy="1215717"/>
          </a:xfrm>
          <a:prstGeom prst="rect">
            <a:avLst/>
          </a:prstGeom>
        </p:spPr>
        <p:txBody>
          <a:bodyPr wrap="square">
            <a:spAutoFit/>
          </a:bodyPr>
          <a:lstStyle/>
          <a:p>
            <a:pPr marL="342900" indent="-342900" algn="just">
              <a:lnSpc>
                <a:spcPct val="150000"/>
              </a:lnSpc>
              <a:spcAft>
                <a:spcPts val="600"/>
              </a:spcAft>
              <a:buClr>
                <a:schemeClr val="accent2"/>
              </a:buClr>
              <a:buSzPct val="80000"/>
              <a:buFont typeface="Arial" panose="020B0604020202020204" pitchFamily="34" charset="0"/>
              <a:buChar cha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近期氢气运输成本高企</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a:lnSpc>
                <a:spcPct val="150000"/>
              </a:lnSpc>
              <a:spcAft>
                <a:spcPts val="600"/>
              </a:spcAft>
              <a:buClr>
                <a:schemeClr val="accent2"/>
              </a:buClr>
              <a:buSzPct val="80000"/>
              <a:buFont typeface="Arial" panose="020B0604020202020204" pitchFamily="34" charset="0"/>
              <a:buChar cha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绿氢的就地工业利用可有效扩大产能部署</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a:lnSpc>
                <a:spcPct val="150000"/>
              </a:lnSpc>
              <a:spcAft>
                <a:spcPts val="600"/>
              </a:spcAft>
              <a:buClr>
                <a:schemeClr val="accent2"/>
              </a:buClr>
              <a:buSzPct val="80000"/>
              <a:buFont typeface="Arial" panose="020B0604020202020204" pitchFamily="34" charset="0"/>
              <a:buChar cha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我国已发布氢能规划强调近期绿氢就地消纳途径</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3" name="Rectangle 22">
            <a:extLst>
              <a:ext uri="{FF2B5EF4-FFF2-40B4-BE49-F238E27FC236}">
                <a16:creationId xmlns:a16="http://schemas.microsoft.com/office/drawing/2014/main" id="{DC30B089-3107-4FC1-94A2-558B59C30F22}"/>
              </a:ext>
            </a:extLst>
          </p:cNvPr>
          <p:cNvSpPr/>
          <p:nvPr/>
        </p:nvSpPr>
        <p:spPr>
          <a:xfrm>
            <a:off x="2181521" y="5584624"/>
            <a:ext cx="2313552" cy="323165"/>
          </a:xfrm>
          <a:prstGeom prst="rect">
            <a:avLst/>
          </a:prstGeom>
        </p:spPr>
        <p:txBody>
          <a:bodyPr wrap="square">
            <a:spAutoFit/>
          </a:bodyPr>
          <a:lstStyle/>
          <a:p>
            <a:r>
              <a:rPr lang="zh-CN" altLang="en-US" sz="1500" dirty="0">
                <a:solidFill>
                  <a:srgbClr val="C00000"/>
                </a:solidFill>
                <a:latin typeface="黑体" panose="02010609060101010101" pitchFamily="49" charset="-122"/>
                <a:ea typeface="黑体" panose="02010609060101010101" pitchFamily="49" charset="-122"/>
                <a:cs typeface="Arial Unicode MS" panose="020B0604020202020204" pitchFamily="34" charset="-122"/>
              </a:rPr>
              <a:t>绿氢的最大潜在消费者</a:t>
            </a:r>
            <a:endParaRPr lang="en-US" sz="1500" dirty="0">
              <a:solidFill>
                <a:srgbClr val="C00000"/>
              </a:solidFill>
              <a:latin typeface="黑体" panose="02010609060101010101" pitchFamily="49" charset="-122"/>
              <a:ea typeface="黑体" panose="02010609060101010101" pitchFamily="49" charset="-122"/>
            </a:endParaRPr>
          </a:p>
        </p:txBody>
      </p:sp>
      <p:cxnSp>
        <p:nvCxnSpPr>
          <p:cNvPr id="34" name="直接连接符 13">
            <a:extLst>
              <a:ext uri="{FF2B5EF4-FFF2-40B4-BE49-F238E27FC236}">
                <a16:creationId xmlns:a16="http://schemas.microsoft.com/office/drawing/2014/main" id="{DC5D9D03-8E18-4DD5-BF46-172215394D9A}"/>
              </a:ext>
            </a:extLst>
          </p:cNvPr>
          <p:cNvCxnSpPr>
            <a:cxnSpLocks/>
          </p:cNvCxnSpPr>
          <p:nvPr/>
        </p:nvCxnSpPr>
        <p:spPr>
          <a:xfrm flipV="1">
            <a:off x="6220410" y="3587357"/>
            <a:ext cx="0" cy="2052556"/>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25">
            <a:extLst>
              <a:ext uri="{FF2B5EF4-FFF2-40B4-BE49-F238E27FC236}">
                <a16:creationId xmlns:a16="http://schemas.microsoft.com/office/drawing/2014/main" id="{E19FA8E2-531A-494F-B994-9BECBFC1D887}"/>
              </a:ext>
            </a:extLst>
          </p:cNvPr>
          <p:cNvSpPr/>
          <p:nvPr/>
        </p:nvSpPr>
        <p:spPr>
          <a:xfrm>
            <a:off x="8119592" y="5584624"/>
            <a:ext cx="2081313" cy="332179"/>
          </a:xfrm>
          <a:prstGeom prst="rect">
            <a:avLst/>
          </a:prstGeom>
        </p:spPr>
        <p:txBody>
          <a:bodyPr wrap="square">
            <a:spAutoFit/>
          </a:bodyPr>
          <a:lstStyle/>
          <a:p>
            <a:r>
              <a:rPr lang="zh-CN" altLang="en-US" sz="1500" dirty="0">
                <a:solidFill>
                  <a:srgbClr val="C00000"/>
                </a:solidFill>
                <a:latin typeface="黑体" panose="02010609060101010101" pitchFamily="49" charset="-122"/>
                <a:ea typeface="黑体" panose="02010609060101010101" pitchFamily="49" charset="-122"/>
                <a:cs typeface="Arial Unicode MS" panose="020B0604020202020204" pitchFamily="34" charset="-122"/>
              </a:rPr>
              <a:t>化工生产的低碳原料</a:t>
            </a:r>
            <a:endParaRPr lang="en-US" sz="1500" dirty="0">
              <a:solidFill>
                <a:srgbClr val="C00000"/>
              </a:solidFill>
              <a:latin typeface="黑体" panose="02010609060101010101" pitchFamily="49" charset="-122"/>
              <a:ea typeface="黑体" panose="02010609060101010101" pitchFamily="49" charset="-122"/>
            </a:endParaRPr>
          </a:p>
        </p:txBody>
      </p:sp>
      <p:sp>
        <p:nvSpPr>
          <p:cNvPr id="36" name="Rectangle 1">
            <a:extLst>
              <a:ext uri="{FF2B5EF4-FFF2-40B4-BE49-F238E27FC236}">
                <a16:creationId xmlns:a16="http://schemas.microsoft.com/office/drawing/2014/main" id="{A64E7BB7-CF68-55E4-E2C3-28D23A27C7B1}"/>
              </a:ext>
            </a:extLst>
          </p:cNvPr>
          <p:cNvSpPr>
            <a:spLocks noChangeArrowheads="1"/>
          </p:cNvSpPr>
          <p:nvPr/>
        </p:nvSpPr>
        <p:spPr bwMode="auto">
          <a:xfrm>
            <a:off x="4187097" y="5904186"/>
            <a:ext cx="447776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zh-CN" altLang="en-US"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煤化工耦合绿氢示范项目：</a:t>
            </a:r>
            <a:endParaRPr lang="en-US" altLang="zh-CN"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endParaRPr>
          </a:p>
          <a:p>
            <a:pPr eaLnBrk="0" fontAlgn="base" hangingPunct="0">
              <a:spcBef>
                <a:spcPct val="0"/>
              </a:spcBef>
              <a:spcAft>
                <a:spcPct val="0"/>
              </a:spcAft>
            </a:pPr>
            <a:r>
              <a:rPr lang="zh-CN" altLang="en-US"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宝丰能源</a:t>
            </a:r>
            <a:r>
              <a:rPr lang="en-US" altLang="zh-CN"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宁夏 （</a:t>
            </a:r>
            <a:r>
              <a:rPr lang="en-US" altLang="zh-CN"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2021.4</a:t>
            </a:r>
            <a:r>
              <a:rPr lang="zh-CN" altLang="en-US"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投产）</a:t>
            </a:r>
            <a:r>
              <a:rPr lang="en-US" altLang="zh-CN"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光伏制氢</a:t>
            </a:r>
            <a:r>
              <a:rPr lang="en-US" altLang="zh-CN"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煤制烯烃</a:t>
            </a:r>
            <a:endParaRPr lang="en-US" altLang="zh-CN"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endParaRPr>
          </a:p>
          <a:p>
            <a:pPr eaLnBrk="0" fontAlgn="base" hangingPunct="0">
              <a:spcBef>
                <a:spcPct val="0"/>
              </a:spcBef>
              <a:spcAft>
                <a:spcPct val="0"/>
              </a:spcAft>
            </a:pPr>
            <a:r>
              <a:rPr lang="zh-CN" altLang="en-US"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中石化</a:t>
            </a:r>
            <a:r>
              <a:rPr lang="en-US" altLang="zh-CN"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内蒙（近期投产）</a:t>
            </a:r>
            <a:r>
              <a:rPr lang="en-US" altLang="zh-CN"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风光互补</a:t>
            </a:r>
            <a:r>
              <a:rPr lang="en-US" altLang="zh-CN"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rPr>
              <a:t>煤制烯烃</a:t>
            </a:r>
            <a:endParaRPr lang="en-US" altLang="en-US" sz="1400" i="1" dirty="0" bmk="">
              <a:solidFill>
                <a:schemeClr val="tx1">
                  <a:lumMod val="50000"/>
                  <a:lumOff val="5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104782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hat Are Atmospheric Aerosols?">
            <a:extLst>
              <a:ext uri="{FF2B5EF4-FFF2-40B4-BE49-F238E27FC236}">
                <a16:creationId xmlns:a16="http://schemas.microsoft.com/office/drawing/2014/main" id="{2326790F-DD50-6F38-3F12-8168E0E47144}"/>
              </a:ext>
            </a:extLst>
          </p:cNvPr>
          <p:cNvSpPr txBox="1">
            <a:spLocks/>
          </p:cNvSpPr>
          <p:nvPr/>
        </p:nvSpPr>
        <p:spPr>
          <a:xfrm>
            <a:off x="79513" y="69320"/>
            <a:ext cx="11961475" cy="691325"/>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775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6" name="文本框 21">
            <a:extLst>
              <a:ext uri="{FF2B5EF4-FFF2-40B4-BE49-F238E27FC236}">
                <a16:creationId xmlns:a16="http://schemas.microsoft.com/office/drawing/2014/main" id="{F8D2DD5C-FF02-8A66-3E44-EA92A9BEBBA1}"/>
              </a:ext>
            </a:extLst>
          </p:cNvPr>
          <p:cNvSpPr txBox="1"/>
          <p:nvPr/>
        </p:nvSpPr>
        <p:spPr>
          <a:xfrm>
            <a:off x="182501" y="184149"/>
            <a:ext cx="11858487" cy="461665"/>
          </a:xfrm>
          <a:prstGeom prst="rect">
            <a:avLst/>
          </a:prstGeom>
          <a:noFill/>
        </p:spPr>
        <p:txBody>
          <a:bodyPr wrap="square" rtlCol="0">
            <a:spAutoFit/>
          </a:bodyPr>
          <a:lstStyle>
            <a:defPPr>
              <a:defRPr lang="zh-CN"/>
            </a:defPPr>
            <a:lvl1pPr>
              <a:defRPr sz="2400">
                <a:latin typeface="Arial" panose="020B0604020202020204" pitchFamily="34" charset="0"/>
                <a:cs typeface="Arial" panose="020B0604020202020204" pitchFamily="34" charset="0"/>
              </a:defRPr>
            </a:lvl1pPr>
          </a:lstStyle>
          <a:p>
            <a:r>
              <a:rPr lang="zh-CN" altLang="en-US" b="1" dirty="0">
                <a:latin typeface="+mn-lt"/>
                <a:ea typeface="SimHei" panose="02010609060101010101" pitchFamily="49" charset="-122"/>
              </a:rPr>
              <a:t>煤化工部门生命周期温室气体排放占全国排放的</a:t>
            </a:r>
            <a:r>
              <a:rPr lang="en-US" altLang="zh-CN" b="1" dirty="0">
                <a:latin typeface="+mn-lt"/>
                <a:ea typeface="SimHei" panose="02010609060101010101" pitchFamily="49" charset="-122"/>
              </a:rPr>
              <a:t>~9%</a:t>
            </a:r>
          </a:p>
        </p:txBody>
      </p:sp>
      <p:sp>
        <p:nvSpPr>
          <p:cNvPr id="2" name="TextBox 1">
            <a:extLst>
              <a:ext uri="{FF2B5EF4-FFF2-40B4-BE49-F238E27FC236}">
                <a16:creationId xmlns:a16="http://schemas.microsoft.com/office/drawing/2014/main" id="{92EFB2F0-2030-048C-5FD9-FFE45C439266}"/>
              </a:ext>
            </a:extLst>
          </p:cNvPr>
          <p:cNvSpPr txBox="1"/>
          <p:nvPr/>
        </p:nvSpPr>
        <p:spPr>
          <a:xfrm>
            <a:off x="1066365" y="1202493"/>
            <a:ext cx="5399235" cy="400110"/>
          </a:xfrm>
          <a:prstGeom prst="rect">
            <a:avLst/>
          </a:prstGeom>
          <a:noFill/>
        </p:spPr>
        <p:txBody>
          <a:bodyPr wrap="none" rtlCol="0">
            <a:spAutoFit/>
          </a:bodyPr>
          <a:lstStyle/>
          <a:p>
            <a:r>
              <a:rPr lang="en-US" altLang="zh-CN" sz="2000" b="1" dirty="0"/>
              <a:t>2020</a:t>
            </a:r>
            <a:r>
              <a:rPr lang="zh-CN" altLang="en-US" sz="2000" b="1" dirty="0"/>
              <a:t>年分产品温室气体排放</a:t>
            </a:r>
            <a:r>
              <a:rPr lang="en-US" altLang="zh-CN" sz="2000" b="1" dirty="0"/>
              <a:t>-</a:t>
            </a:r>
            <a:r>
              <a:rPr lang="zh-CN" altLang="en-US" sz="2000" b="1" dirty="0"/>
              <a:t>基于生命周期视角</a:t>
            </a:r>
            <a:endParaRPr lang="en-US" sz="2000" b="1" dirty="0"/>
          </a:p>
        </p:txBody>
      </p:sp>
      <p:sp>
        <p:nvSpPr>
          <p:cNvPr id="3" name="TextBox 2">
            <a:extLst>
              <a:ext uri="{FF2B5EF4-FFF2-40B4-BE49-F238E27FC236}">
                <a16:creationId xmlns:a16="http://schemas.microsoft.com/office/drawing/2014/main" id="{3CDFA7D5-AF09-27B5-EDAE-6B57F448E86F}"/>
              </a:ext>
            </a:extLst>
          </p:cNvPr>
          <p:cNvSpPr txBox="1"/>
          <p:nvPr/>
        </p:nvSpPr>
        <p:spPr>
          <a:xfrm>
            <a:off x="7217484" y="1202493"/>
            <a:ext cx="3921266" cy="384721"/>
          </a:xfrm>
          <a:prstGeom prst="rect">
            <a:avLst/>
          </a:prstGeom>
          <a:noFill/>
        </p:spPr>
        <p:txBody>
          <a:bodyPr wrap="none" rtlCol="0">
            <a:spAutoFit/>
          </a:bodyPr>
          <a:lstStyle/>
          <a:p>
            <a:r>
              <a:rPr lang="en-US" altLang="zh-CN" sz="1900" b="1" dirty="0"/>
              <a:t>2020</a:t>
            </a:r>
            <a:r>
              <a:rPr lang="zh-CN" altLang="en-US" sz="1900" b="1" dirty="0"/>
              <a:t>年分省温室气体排放</a:t>
            </a:r>
            <a:r>
              <a:rPr lang="en-US" altLang="zh-CN" sz="1900" b="1" dirty="0"/>
              <a:t>-</a:t>
            </a:r>
            <a:r>
              <a:rPr lang="zh-CN" altLang="en-US" sz="1900" b="1" dirty="0"/>
              <a:t>直接排放</a:t>
            </a:r>
          </a:p>
        </p:txBody>
      </p:sp>
      <p:sp>
        <p:nvSpPr>
          <p:cNvPr id="4" name="TextBox 3">
            <a:extLst>
              <a:ext uri="{FF2B5EF4-FFF2-40B4-BE49-F238E27FC236}">
                <a16:creationId xmlns:a16="http://schemas.microsoft.com/office/drawing/2014/main" id="{79158BFF-300E-8200-9942-7A2DA7F71DC5}"/>
              </a:ext>
            </a:extLst>
          </p:cNvPr>
          <p:cNvSpPr txBox="1"/>
          <p:nvPr/>
        </p:nvSpPr>
        <p:spPr>
          <a:xfrm>
            <a:off x="7934523" y="5701882"/>
            <a:ext cx="4051622" cy="369332"/>
          </a:xfrm>
          <a:prstGeom prst="rect">
            <a:avLst/>
          </a:prstGeom>
          <a:noFill/>
        </p:spPr>
        <p:txBody>
          <a:bodyPr wrap="none" rtlCol="0">
            <a:spAutoFit/>
          </a:bodyPr>
          <a:lstStyle/>
          <a:p>
            <a:r>
              <a:rPr lang="en-US" dirty="0"/>
              <a:t>Guo et al., </a:t>
            </a:r>
            <a:r>
              <a:rPr lang="en-US" i="1" dirty="0"/>
              <a:t>Nature Communications, 2023</a:t>
            </a:r>
          </a:p>
        </p:txBody>
      </p:sp>
      <p:sp>
        <p:nvSpPr>
          <p:cNvPr id="7" name="Rectangle 6">
            <a:extLst>
              <a:ext uri="{FF2B5EF4-FFF2-40B4-BE49-F238E27FC236}">
                <a16:creationId xmlns:a16="http://schemas.microsoft.com/office/drawing/2014/main" id="{4B12212D-DB77-1D30-CB04-D20777553D9E}"/>
              </a:ext>
            </a:extLst>
          </p:cNvPr>
          <p:cNvSpPr>
            <a:spLocks noChangeArrowheads="1"/>
          </p:cNvSpPr>
          <p:nvPr/>
        </p:nvSpPr>
        <p:spPr bwMode="auto">
          <a:xfrm>
            <a:off x="249758" y="6089075"/>
            <a:ext cx="103667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i="1" dirty="0" bmk="">
                <a:solidFill>
                  <a:schemeClr val="tx1">
                    <a:lumMod val="50000"/>
                    <a:lumOff val="50000"/>
                  </a:schemeClr>
                </a:solidFill>
                <a:latin typeface="Arial" panose="020B0604020202020204" pitchFamily="34" charset="0"/>
                <a:ea typeface="SimSun" panose="02010600030101010101" pitchFamily="2" charset="-122"/>
                <a:cs typeface="Times New Roman" panose="02020603050405020304" pitchFamily="18" charset="0"/>
              </a:rPr>
              <a:t>More R&amp;D on ways to decarbonize the coal chemical sector is needed.</a:t>
            </a:r>
          </a:p>
          <a:p>
            <a:pPr eaLnBrk="0" fontAlgn="base" hangingPunct="0">
              <a:spcBef>
                <a:spcPct val="0"/>
              </a:spcBef>
              <a:spcAft>
                <a:spcPct val="0"/>
              </a:spcAft>
            </a:pPr>
            <a:r>
              <a:rPr lang="en-US" altLang="en-US" i="1" dirty="0" bmk="">
                <a:solidFill>
                  <a:schemeClr val="tx1">
                    <a:lumMod val="50000"/>
                    <a:lumOff val="50000"/>
                  </a:schemeClr>
                </a:solidFill>
                <a:latin typeface="Arial" panose="020B0604020202020204" pitchFamily="34" charset="0"/>
                <a:ea typeface="SimSun" panose="02010600030101010101" pitchFamily="2" charset="-122"/>
                <a:cs typeface="Times New Roman" panose="02020603050405020304" pitchFamily="18" charset="0"/>
              </a:rPr>
              <a:t>GHG mitigation potential and synergies between coal-chemicals and green H</a:t>
            </a:r>
            <a:r>
              <a:rPr lang="en-US" altLang="en-US" i="1" baseline="-25000" dirty="0" bmk="">
                <a:solidFill>
                  <a:schemeClr val="tx1">
                    <a:lumMod val="50000"/>
                    <a:lumOff val="50000"/>
                  </a:schemeClr>
                </a:solidFill>
                <a:latin typeface="Arial" panose="020B0604020202020204" pitchFamily="34" charset="0"/>
                <a:ea typeface="SimSun" panose="02010600030101010101" pitchFamily="2" charset="-122"/>
                <a:cs typeface="Times New Roman" panose="02020603050405020304" pitchFamily="18" charset="0"/>
              </a:rPr>
              <a:t>2</a:t>
            </a:r>
            <a:r>
              <a:rPr lang="en-US" altLang="en-US" i="1" dirty="0" bmk="">
                <a:solidFill>
                  <a:schemeClr val="tx1">
                    <a:lumMod val="50000"/>
                    <a:lumOff val="50000"/>
                  </a:schemeClr>
                </a:solidFill>
                <a:latin typeface="Arial" panose="020B0604020202020204" pitchFamily="34" charset="0"/>
                <a:ea typeface="SimSun" panose="02010600030101010101" pitchFamily="2" charset="-122"/>
                <a:cs typeface="Times New Roman" panose="02020603050405020304" pitchFamily="18" charset="0"/>
              </a:rPr>
              <a:t> need to be explored.</a:t>
            </a:r>
          </a:p>
        </p:txBody>
      </p:sp>
      <p:pic>
        <p:nvPicPr>
          <p:cNvPr id="8" name="图片 7"/>
          <p:cNvPicPr>
            <a:picLocks noChangeAspect="1"/>
          </p:cNvPicPr>
          <p:nvPr/>
        </p:nvPicPr>
        <p:blipFill>
          <a:blip r:embed="rId3"/>
          <a:stretch>
            <a:fillRect/>
          </a:stretch>
        </p:blipFill>
        <p:spPr>
          <a:xfrm>
            <a:off x="249758" y="1824352"/>
            <a:ext cx="6115295" cy="3683622"/>
          </a:xfrm>
          <a:prstGeom prst="rect">
            <a:avLst/>
          </a:prstGeom>
        </p:spPr>
      </p:pic>
      <p:pic>
        <p:nvPicPr>
          <p:cNvPr id="13" name="图片 12"/>
          <p:cNvPicPr>
            <a:picLocks noChangeAspect="1"/>
          </p:cNvPicPr>
          <p:nvPr/>
        </p:nvPicPr>
        <p:blipFill>
          <a:blip r:embed="rId4"/>
          <a:stretch>
            <a:fillRect/>
          </a:stretch>
        </p:blipFill>
        <p:spPr>
          <a:xfrm>
            <a:off x="6465600" y="1824352"/>
            <a:ext cx="5224757" cy="3744678"/>
          </a:xfrm>
          <a:prstGeom prst="rect">
            <a:avLst/>
          </a:prstGeom>
        </p:spPr>
      </p:pic>
      <p:sp>
        <p:nvSpPr>
          <p:cNvPr id="14" name="TextBox 11">
            <a:extLst>
              <a:ext uri="{FF2B5EF4-FFF2-40B4-BE49-F238E27FC236}">
                <a16:creationId xmlns:a16="http://schemas.microsoft.com/office/drawing/2014/main" id="{78BA67E3-9188-10DC-3845-C177A9D9D99C}"/>
              </a:ext>
            </a:extLst>
          </p:cNvPr>
          <p:cNvSpPr txBox="1"/>
          <p:nvPr/>
        </p:nvSpPr>
        <p:spPr>
          <a:xfrm>
            <a:off x="8210582" y="5353586"/>
            <a:ext cx="3028950" cy="430887"/>
          </a:xfrm>
          <a:prstGeom prst="rect">
            <a:avLst/>
          </a:prstGeom>
          <a:noFill/>
        </p:spPr>
        <p:txBody>
          <a:bodyPr wrap="square">
            <a:spAutoFit/>
          </a:bodyPr>
          <a:lstStyle/>
          <a:p>
            <a:r>
              <a:rPr lang="zh-CN" altLang="en-US" sz="1100" dirty="0">
                <a:latin typeface="Times New Roman" panose="02020603050405020304" pitchFamily="18" charset="0"/>
                <a:ea typeface="黑体" panose="02010609060101010101" pitchFamily="49" charset="-122"/>
                <a:cs typeface="Times New Roman" panose="02020603050405020304" pitchFamily="18" charset="0"/>
              </a:rPr>
              <a:t>此处展示直接排放</a:t>
            </a:r>
            <a:endParaRPr lang="en-US" altLang="zh-CN" sz="1100" dirty="0">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1100" dirty="0">
                <a:latin typeface="Times New Roman" panose="02020603050405020304" pitchFamily="18" charset="0"/>
                <a:ea typeface="黑体" panose="02010609060101010101" pitchFamily="49" charset="-122"/>
                <a:cs typeface="Times New Roman" panose="02020603050405020304" pitchFamily="18" charset="0"/>
              </a:rPr>
              <a:t>(</a:t>
            </a:r>
            <a:r>
              <a:rPr lang="en-US" sz="11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1100" dirty="0">
                <a:latin typeface="Times New Roman" panose="02020603050405020304" pitchFamily="18" charset="0"/>
                <a:ea typeface="黑体" panose="02010609060101010101" pitchFamily="49" charset="-122"/>
                <a:cs typeface="Times New Roman" panose="02020603050405020304" pitchFamily="18" charset="0"/>
              </a:rPr>
              <a:t>现场工艺过程排放</a:t>
            </a:r>
            <a:r>
              <a:rPr lang="en-US" altLang="zh-CN" sz="1100" dirty="0">
                <a:latin typeface="Times New Roman" panose="02020603050405020304" pitchFamily="18" charset="0"/>
                <a:ea typeface="黑体" panose="02010609060101010101" pitchFamily="49" charset="-122"/>
                <a:cs typeface="Times New Roman" panose="02020603050405020304" pitchFamily="18" charset="0"/>
              </a:rPr>
              <a:t> + </a:t>
            </a:r>
            <a:r>
              <a:rPr lang="zh-CN" altLang="en-US" sz="1100" dirty="0">
                <a:latin typeface="Times New Roman" panose="02020603050405020304" pitchFamily="18" charset="0"/>
                <a:ea typeface="黑体" panose="02010609060101010101" pitchFamily="49" charset="-122"/>
                <a:cs typeface="Times New Roman" panose="02020603050405020304" pitchFamily="18" charset="0"/>
              </a:rPr>
              <a:t>现场燃料燃烧排放</a:t>
            </a:r>
            <a:r>
              <a:rPr lang="en-US" altLang="zh-CN" sz="1100" dirty="0">
                <a:latin typeface="Times New Roman" panose="02020603050405020304" pitchFamily="18" charset="0"/>
                <a:ea typeface="黑体" panose="02010609060101010101" pitchFamily="49" charset="-122"/>
                <a:cs typeface="Times New Roman" panose="02020603050405020304" pitchFamily="18" charset="0"/>
              </a:rPr>
              <a:t>)</a:t>
            </a:r>
            <a:endParaRPr lang="en-US" sz="11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98671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hat Are Atmospheric Aerosols?">
            <a:extLst>
              <a:ext uri="{FF2B5EF4-FFF2-40B4-BE49-F238E27FC236}">
                <a16:creationId xmlns:a16="http://schemas.microsoft.com/office/drawing/2014/main" id="{861C630F-ADB5-323A-F8F4-876439275478}"/>
              </a:ext>
            </a:extLst>
          </p:cNvPr>
          <p:cNvSpPr txBox="1">
            <a:spLocks/>
          </p:cNvSpPr>
          <p:nvPr/>
        </p:nvSpPr>
        <p:spPr>
          <a:xfrm>
            <a:off x="79513" y="69320"/>
            <a:ext cx="11961475" cy="925845"/>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3" name="文本框 21">
            <a:extLst>
              <a:ext uri="{FF2B5EF4-FFF2-40B4-BE49-F238E27FC236}">
                <a16:creationId xmlns:a16="http://schemas.microsoft.com/office/drawing/2014/main" id="{E4B8FFCB-D741-0CE2-1720-B0156A8B9E32}"/>
              </a:ext>
            </a:extLst>
          </p:cNvPr>
          <p:cNvSpPr txBox="1"/>
          <p:nvPr/>
        </p:nvSpPr>
        <p:spPr>
          <a:xfrm>
            <a:off x="7124369" y="480014"/>
            <a:ext cx="5658246" cy="307777"/>
          </a:xfrm>
          <a:prstGeom prst="rect">
            <a:avLst/>
          </a:prstGeom>
          <a:noFill/>
        </p:spPr>
        <p:txBody>
          <a:bodyPr wrap="square" rtlCol="0">
            <a:spAutoFit/>
          </a:bodyPr>
          <a:lstStyle>
            <a:defPPr>
              <a:defRPr lang="zh-CN"/>
            </a:defPPr>
            <a:lvl1pPr>
              <a:defRPr sz="2400">
                <a:latin typeface="Arial" panose="020B0604020202020204" pitchFamily="34" charset="0"/>
                <a:cs typeface="Arial" panose="020B0604020202020204" pitchFamily="34" charset="0"/>
              </a:defRPr>
            </a:lvl1pPr>
          </a:lstStyle>
          <a:p>
            <a:r>
              <a:rPr lang="nn-NO" altLang="zh-CN" sz="1400" b="1" dirty="0">
                <a:latin typeface="+mn-lt"/>
                <a:ea typeface="SimHei" panose="02010609060101010101" pitchFamily="49" charset="-122"/>
              </a:rPr>
              <a:t>Yang Guo, Liqun Peng, Jinping Tian, Denise L. </a:t>
            </a:r>
            <a:r>
              <a:rPr lang="nn-NO" altLang="zh-CN" sz="1400" b="1" dirty="0" err="1">
                <a:latin typeface="+mn-lt"/>
                <a:ea typeface="SimHei" panose="02010609060101010101" pitchFamily="49" charset="-122"/>
              </a:rPr>
              <a:t>Mauzerall</a:t>
            </a:r>
            <a:r>
              <a:rPr lang="en-US" altLang="zh-CN" sz="1400" b="1" dirty="0">
                <a:latin typeface="+mn-lt"/>
                <a:ea typeface="SimHei" panose="02010609060101010101" pitchFamily="49" charset="-122"/>
              </a:rPr>
              <a:t>,  2023</a:t>
            </a:r>
            <a:endParaRPr lang="zh-CN" altLang="en-US" sz="1400" b="1" dirty="0">
              <a:latin typeface="+mn-lt"/>
              <a:ea typeface="SimHei" panose="02010609060101010101" pitchFamily="49" charset="-122"/>
            </a:endParaRPr>
          </a:p>
        </p:txBody>
      </p:sp>
      <p:pic>
        <p:nvPicPr>
          <p:cNvPr id="6" name="Picture 5" descr="A black and white logo&#10;&#10;Description automatically generated">
            <a:extLst>
              <a:ext uri="{FF2B5EF4-FFF2-40B4-BE49-F238E27FC236}">
                <a16:creationId xmlns:a16="http://schemas.microsoft.com/office/drawing/2014/main" id="{AA0C529E-DF24-2597-8582-26E28F663606}"/>
              </a:ext>
            </a:extLst>
          </p:cNvPr>
          <p:cNvPicPr>
            <a:picLocks noChangeAspect="1"/>
          </p:cNvPicPr>
          <p:nvPr/>
        </p:nvPicPr>
        <p:blipFill>
          <a:blip r:embed="rId2"/>
          <a:stretch>
            <a:fillRect/>
          </a:stretch>
        </p:blipFill>
        <p:spPr>
          <a:xfrm>
            <a:off x="8329915" y="28242"/>
            <a:ext cx="3441639" cy="455654"/>
          </a:xfrm>
          <a:prstGeom prst="rect">
            <a:avLst/>
          </a:prstGeom>
        </p:spPr>
      </p:pic>
      <p:sp>
        <p:nvSpPr>
          <p:cNvPr id="17" name="TextBox 16">
            <a:extLst>
              <a:ext uri="{FF2B5EF4-FFF2-40B4-BE49-F238E27FC236}">
                <a16:creationId xmlns:a16="http://schemas.microsoft.com/office/drawing/2014/main" id="{04469354-7249-C2D5-37C8-F073489F4AF9}"/>
              </a:ext>
            </a:extLst>
          </p:cNvPr>
          <p:cNvSpPr txBox="1"/>
          <p:nvPr/>
        </p:nvSpPr>
        <p:spPr>
          <a:xfrm>
            <a:off x="6927273" y="1497001"/>
            <a:ext cx="5262979" cy="1200329"/>
          </a:xfrm>
          <a:prstGeom prst="rect">
            <a:avLst/>
          </a:prstGeom>
          <a:noFill/>
        </p:spPr>
        <p:txBody>
          <a:bodyPr wrap="none" rtlCol="0">
            <a:spAutoFit/>
          </a:bodyPr>
          <a:lstStyle/>
          <a:p>
            <a:r>
              <a:rPr lang="en-US" altLang="zh-CN" dirty="0">
                <a:ea typeface="黑体" panose="02010609060101010101" pitchFamily="49" charset="-122"/>
              </a:rPr>
              <a:t>2030</a:t>
            </a:r>
            <a:r>
              <a:rPr lang="zh-CN" altLang="en-US" dirty="0">
                <a:ea typeface="黑体" panose="02010609060101010101" pitchFamily="49" charset="-122"/>
              </a:rPr>
              <a:t>年电网制氢</a:t>
            </a:r>
            <a:r>
              <a:rPr lang="en-US" altLang="zh-CN" dirty="0">
                <a:ea typeface="黑体" panose="02010609060101010101" pitchFamily="49" charset="-122"/>
              </a:rPr>
              <a:t>-</a:t>
            </a:r>
            <a:r>
              <a:rPr lang="zh-CN" altLang="en-US" dirty="0">
                <a:ea typeface="黑体" panose="02010609060101010101" pitchFamily="49" charset="-122"/>
              </a:rPr>
              <a:t>低可再生能源比例情景</a:t>
            </a:r>
            <a:r>
              <a:rPr lang="en-US" altLang="zh-CN" dirty="0">
                <a:ea typeface="黑体" panose="02010609060101010101" pitchFamily="49" charset="-122"/>
              </a:rPr>
              <a:t>: 57</a:t>
            </a:r>
            <a:r>
              <a:rPr lang="en-US" dirty="0">
                <a:ea typeface="黑体" panose="02010609060101010101" pitchFamily="49" charset="-122"/>
              </a:rPr>
              <a:t>%</a:t>
            </a:r>
            <a:r>
              <a:rPr lang="zh-CN" altLang="en-US" dirty="0">
                <a:ea typeface="黑体" panose="02010609060101010101" pitchFamily="49" charset="-122"/>
              </a:rPr>
              <a:t>煤电</a:t>
            </a:r>
            <a:endParaRPr lang="en-US" altLang="zh-CN" dirty="0">
              <a:ea typeface="黑体" panose="02010609060101010101" pitchFamily="49" charset="-122"/>
            </a:endParaRPr>
          </a:p>
          <a:p>
            <a:r>
              <a:rPr lang="en-US" altLang="zh-CN" dirty="0">
                <a:ea typeface="黑体" panose="02010609060101010101" pitchFamily="49" charset="-122"/>
              </a:rPr>
              <a:t>2030</a:t>
            </a:r>
            <a:r>
              <a:rPr lang="zh-CN" altLang="en-US" dirty="0">
                <a:ea typeface="黑体" panose="02010609060101010101" pitchFamily="49" charset="-122"/>
              </a:rPr>
              <a:t>年电网制氢</a:t>
            </a:r>
            <a:r>
              <a:rPr lang="en-US" altLang="zh-CN" dirty="0">
                <a:ea typeface="黑体" panose="02010609060101010101" pitchFamily="49" charset="-122"/>
              </a:rPr>
              <a:t>-</a:t>
            </a:r>
            <a:r>
              <a:rPr lang="zh-CN" altLang="en-US" dirty="0">
                <a:ea typeface="黑体" panose="02010609060101010101" pitchFamily="49" charset="-122"/>
              </a:rPr>
              <a:t>高可再生能源比例情景</a:t>
            </a:r>
            <a:r>
              <a:rPr lang="en-US" altLang="zh-CN" dirty="0">
                <a:ea typeface="黑体" panose="02010609060101010101" pitchFamily="49" charset="-122"/>
              </a:rPr>
              <a:t>: 43%</a:t>
            </a:r>
            <a:r>
              <a:rPr lang="zh-CN" altLang="en-US" dirty="0">
                <a:ea typeface="黑体" panose="02010609060101010101" pitchFamily="49" charset="-122"/>
              </a:rPr>
              <a:t>煤电</a:t>
            </a:r>
            <a:endParaRPr lang="en-US" altLang="zh-CN" dirty="0">
              <a:ea typeface="黑体" panose="02010609060101010101" pitchFamily="49" charset="-122"/>
            </a:endParaRPr>
          </a:p>
          <a:p>
            <a:r>
              <a:rPr lang="en-US" altLang="zh-CN" dirty="0">
                <a:ea typeface="黑体" panose="02010609060101010101" pitchFamily="49" charset="-122"/>
              </a:rPr>
              <a:t>2030</a:t>
            </a:r>
            <a:r>
              <a:rPr lang="zh-CN" altLang="en-US" dirty="0">
                <a:ea typeface="黑体" panose="02010609060101010101" pitchFamily="49" charset="-122"/>
              </a:rPr>
              <a:t>年光伏制氢情景</a:t>
            </a:r>
            <a:r>
              <a:rPr lang="en-US" dirty="0">
                <a:ea typeface="黑体" panose="02010609060101010101" pitchFamily="49" charset="-122"/>
              </a:rPr>
              <a:t>:  100%</a:t>
            </a:r>
            <a:r>
              <a:rPr lang="zh-CN" altLang="en-US" dirty="0">
                <a:ea typeface="黑体" panose="02010609060101010101" pitchFamily="49" charset="-122"/>
              </a:rPr>
              <a:t>现场光伏部署</a:t>
            </a:r>
            <a:endParaRPr lang="en-US" altLang="zh-CN" dirty="0">
              <a:ea typeface="黑体" panose="02010609060101010101" pitchFamily="49" charset="-122"/>
            </a:endParaRPr>
          </a:p>
          <a:p>
            <a:r>
              <a:rPr lang="en-US" altLang="zh-CN" dirty="0">
                <a:ea typeface="黑体" panose="02010609060101010101" pitchFamily="49" charset="-122"/>
              </a:rPr>
              <a:t>2030</a:t>
            </a:r>
            <a:r>
              <a:rPr lang="zh-CN" altLang="en-US" dirty="0">
                <a:ea typeface="黑体" panose="02010609060101010101" pitchFamily="49" charset="-122"/>
              </a:rPr>
              <a:t>年风电制氢情景</a:t>
            </a:r>
            <a:r>
              <a:rPr lang="en-US" dirty="0">
                <a:ea typeface="黑体" panose="02010609060101010101" pitchFamily="49" charset="-122"/>
              </a:rPr>
              <a:t>:  100%</a:t>
            </a:r>
            <a:r>
              <a:rPr lang="zh-CN" altLang="en-US" dirty="0">
                <a:ea typeface="黑体" panose="02010609060101010101" pitchFamily="49" charset="-122"/>
              </a:rPr>
              <a:t>现场风电部署</a:t>
            </a:r>
            <a:endParaRPr lang="en-US" altLang="zh-CN" dirty="0">
              <a:ea typeface="黑体" panose="02010609060101010101" pitchFamily="49" charset="-122"/>
            </a:endParaRPr>
          </a:p>
        </p:txBody>
      </p:sp>
      <p:sp>
        <p:nvSpPr>
          <p:cNvPr id="19" name="TextBox 18">
            <a:extLst>
              <a:ext uri="{FF2B5EF4-FFF2-40B4-BE49-F238E27FC236}">
                <a16:creationId xmlns:a16="http://schemas.microsoft.com/office/drawing/2014/main" id="{3363BC4C-B932-CF6C-448F-2A59FF840A2C}"/>
              </a:ext>
            </a:extLst>
          </p:cNvPr>
          <p:cNvSpPr txBox="1"/>
          <p:nvPr/>
        </p:nvSpPr>
        <p:spPr>
          <a:xfrm>
            <a:off x="6927273" y="3418848"/>
            <a:ext cx="4590472" cy="2246769"/>
          </a:xfrm>
          <a:prstGeom prst="rect">
            <a:avLst/>
          </a:prstGeom>
          <a:noFill/>
        </p:spPr>
        <p:txBody>
          <a:bodyPr wrap="square" rtlCol="0">
            <a:spAutoFit/>
          </a:bodyPr>
          <a:lstStyle/>
          <a:p>
            <a:r>
              <a:rPr lang="zh-CN" altLang="en-US" sz="2000" dirty="0">
                <a:ea typeface="黑体" panose="02010609060101010101" pitchFamily="49" charset="-122"/>
              </a:rPr>
              <a:t>煤化工厂通过就近部署绿氢有望在</a:t>
            </a:r>
            <a:r>
              <a:rPr lang="en-US" altLang="zh-CN" sz="2000" dirty="0">
                <a:ea typeface="黑体" panose="02010609060101010101" pitchFamily="49" charset="-122"/>
              </a:rPr>
              <a:t>2030</a:t>
            </a:r>
            <a:r>
              <a:rPr lang="zh-CN" altLang="en-US" sz="2000" dirty="0">
                <a:ea typeface="黑体" panose="02010609060101010101" pitchFamily="49" charset="-122"/>
              </a:rPr>
              <a:t>年以较低技术成本（</a:t>
            </a:r>
            <a:r>
              <a:rPr lang="en-US" altLang="zh-CN" sz="2000" dirty="0">
                <a:ea typeface="黑体" panose="02010609060101010101" pitchFamily="49" charset="-122"/>
              </a:rPr>
              <a:t>9</a:t>
            </a:r>
            <a:r>
              <a:rPr lang="zh-CN" altLang="en-US" sz="2000" dirty="0">
                <a:ea typeface="黑体" panose="02010609060101010101" pitchFamily="49" charset="-122"/>
              </a:rPr>
              <a:t>元</a:t>
            </a:r>
            <a:r>
              <a:rPr lang="en-US" altLang="zh-CN" sz="2000" dirty="0">
                <a:ea typeface="黑体" panose="02010609060101010101" pitchFamily="49" charset="-122"/>
              </a:rPr>
              <a:t>/</a:t>
            </a:r>
            <a:r>
              <a:rPr lang="zh-CN" altLang="en-US" sz="2000" dirty="0">
                <a:ea typeface="黑体" panose="02010609060101010101" pitchFamily="49" charset="-122"/>
              </a:rPr>
              <a:t>吨</a:t>
            </a:r>
            <a:r>
              <a:rPr lang="en-US" altLang="zh-CN" sz="2000" dirty="0">
                <a:ea typeface="黑体" panose="02010609060101010101" pitchFamily="49" charset="-122"/>
              </a:rPr>
              <a:t>CO</a:t>
            </a:r>
            <a:r>
              <a:rPr lang="en-US" altLang="zh-CN" sz="2000" baseline="-25000" dirty="0">
                <a:ea typeface="黑体" panose="02010609060101010101" pitchFamily="49" charset="-122"/>
              </a:rPr>
              <a:t>2</a:t>
            </a:r>
            <a:r>
              <a:rPr lang="zh-CN" altLang="en-US" sz="2000" dirty="0">
                <a:ea typeface="黑体" panose="02010609060101010101" pitchFamily="49" charset="-122"/>
              </a:rPr>
              <a:t>，不考虑碳价）实现降碳</a:t>
            </a:r>
            <a:r>
              <a:rPr lang="en-US" altLang="zh-CN" sz="2000" dirty="0">
                <a:ea typeface="黑体" panose="02010609060101010101" pitchFamily="49" charset="-122"/>
              </a:rPr>
              <a:t>50%</a:t>
            </a:r>
            <a:r>
              <a:rPr lang="zh-CN" altLang="en-US" sz="2000" dirty="0">
                <a:ea typeface="黑体" panose="02010609060101010101" pitchFamily="49" charset="-122"/>
              </a:rPr>
              <a:t>以上</a:t>
            </a:r>
            <a:endParaRPr lang="en-US" altLang="zh-CN" sz="2000" dirty="0">
              <a:ea typeface="黑体" panose="02010609060101010101" pitchFamily="49" charset="-122"/>
            </a:endParaRPr>
          </a:p>
          <a:p>
            <a:endParaRPr lang="en-US" sz="2000" dirty="0">
              <a:ea typeface="黑体" panose="02010609060101010101" pitchFamily="49" charset="-122"/>
            </a:endParaRPr>
          </a:p>
          <a:p>
            <a:r>
              <a:rPr lang="zh-CN" altLang="en-US" sz="2000" dirty="0">
                <a:ea typeface="黑体" panose="02010609060101010101" pitchFamily="49" charset="-122"/>
              </a:rPr>
              <a:t>就地部署绿氢耦合煤化工在内蒙古、陕西、宁夏和新疆实施，可贡献总降碳潜力的</a:t>
            </a:r>
            <a:r>
              <a:rPr lang="en-US" sz="2000" dirty="0">
                <a:ea typeface="黑体" panose="02010609060101010101" pitchFamily="49" charset="-122"/>
              </a:rPr>
              <a:t>52%</a:t>
            </a:r>
            <a:r>
              <a:rPr lang="zh-CN" altLang="en-US" sz="2000" dirty="0">
                <a:ea typeface="黑体" panose="02010609060101010101" pitchFamily="49" charset="-122"/>
              </a:rPr>
              <a:t>，并具有经济效益</a:t>
            </a:r>
            <a:endParaRPr lang="en-US" sz="2000" dirty="0">
              <a:ea typeface="黑体" panose="02010609060101010101" pitchFamily="49" charset="-122"/>
            </a:endParaRPr>
          </a:p>
        </p:txBody>
      </p:sp>
      <p:pic>
        <p:nvPicPr>
          <p:cNvPr id="9" name="图片 8"/>
          <p:cNvPicPr>
            <a:picLocks noChangeAspect="1"/>
          </p:cNvPicPr>
          <p:nvPr/>
        </p:nvPicPr>
        <p:blipFill>
          <a:blip r:embed="rId3"/>
          <a:stretch>
            <a:fillRect/>
          </a:stretch>
        </p:blipFill>
        <p:spPr>
          <a:xfrm>
            <a:off x="525599" y="1668277"/>
            <a:ext cx="5198401" cy="4750346"/>
          </a:xfrm>
          <a:prstGeom prst="rect">
            <a:avLst/>
          </a:prstGeom>
        </p:spPr>
      </p:pic>
      <p:sp>
        <p:nvSpPr>
          <p:cNvPr id="24" name="文本框 21">
            <a:extLst>
              <a:ext uri="{FF2B5EF4-FFF2-40B4-BE49-F238E27FC236}">
                <a16:creationId xmlns:a16="http://schemas.microsoft.com/office/drawing/2014/main" id="{2D9A4128-46C3-4FC2-BE56-9284955FCA93}"/>
              </a:ext>
            </a:extLst>
          </p:cNvPr>
          <p:cNvSpPr txBox="1"/>
          <p:nvPr/>
        </p:nvSpPr>
        <p:spPr>
          <a:xfrm>
            <a:off x="224606" y="296942"/>
            <a:ext cx="6993363" cy="461665"/>
          </a:xfrm>
          <a:prstGeom prst="rect">
            <a:avLst/>
          </a:prstGeom>
          <a:noFill/>
        </p:spPr>
        <p:txBody>
          <a:bodyPr wrap="square" rtlCol="0">
            <a:spAutoFit/>
          </a:bodyPr>
          <a:lstStyle>
            <a:defPPr>
              <a:defRPr lang="zh-CN"/>
            </a:defPPr>
            <a:lvl1pPr>
              <a:defRPr sz="2400">
                <a:latin typeface="Arial" panose="020B0604020202020204" pitchFamily="34" charset="0"/>
                <a:cs typeface="Arial" panose="020B0604020202020204" pitchFamily="34" charset="0"/>
              </a:defRPr>
            </a:lvl1pPr>
          </a:lstStyle>
          <a:p>
            <a:r>
              <a:rPr lang="en-US" altLang="zh-CN" b="1" dirty="0">
                <a:latin typeface="+mn-lt"/>
                <a:ea typeface="SimHei" panose="02010609060101010101" pitchFamily="49" charset="-122"/>
              </a:rPr>
              <a:t>2030</a:t>
            </a:r>
            <a:r>
              <a:rPr lang="zh-CN" altLang="en-US" b="1" dirty="0">
                <a:latin typeface="+mn-lt"/>
                <a:ea typeface="SimHei" panose="02010609060101010101" pitchFamily="49" charset="-122"/>
              </a:rPr>
              <a:t>年</a:t>
            </a:r>
            <a:r>
              <a:rPr lang="zh-CN" altLang="en-US" b="1" dirty="0">
                <a:latin typeface="SimHei" panose="02010609060101010101" pitchFamily="49" charset="-122"/>
                <a:ea typeface="SimHei" panose="02010609060101010101" pitchFamily="49" charset="-122"/>
              </a:rPr>
              <a:t>全国煤化工温室气体减排潜力</a:t>
            </a:r>
          </a:p>
        </p:txBody>
      </p:sp>
    </p:spTree>
    <p:extLst>
      <p:ext uri="{BB962C8B-B14F-4D97-AF65-F5344CB8AC3E}">
        <p14:creationId xmlns:p14="http://schemas.microsoft.com/office/powerpoint/2010/main" val="2953491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hat Are Atmospheric Aerosols?">
            <a:extLst>
              <a:ext uri="{FF2B5EF4-FFF2-40B4-BE49-F238E27FC236}">
                <a16:creationId xmlns:a16="http://schemas.microsoft.com/office/drawing/2014/main" id="{2189D075-6508-4C32-2C94-854CF7E286EB}"/>
              </a:ext>
            </a:extLst>
          </p:cNvPr>
          <p:cNvSpPr txBox="1">
            <a:spLocks/>
          </p:cNvSpPr>
          <p:nvPr/>
        </p:nvSpPr>
        <p:spPr>
          <a:xfrm>
            <a:off x="47702" y="56220"/>
            <a:ext cx="11961475" cy="1533269"/>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pic>
        <p:nvPicPr>
          <p:cNvPr id="11" name="Picture 10">
            <a:extLst>
              <a:ext uri="{FF2B5EF4-FFF2-40B4-BE49-F238E27FC236}">
                <a16:creationId xmlns:a16="http://schemas.microsoft.com/office/drawing/2014/main" id="{97D779B7-8FB3-5D41-8AEA-6C7592791B7D}"/>
              </a:ext>
            </a:extLst>
          </p:cNvPr>
          <p:cNvPicPr>
            <a:picLocks noChangeAspect="1"/>
          </p:cNvPicPr>
          <p:nvPr/>
        </p:nvPicPr>
        <p:blipFill>
          <a:blip r:embed="rId3"/>
          <a:stretch>
            <a:fillRect/>
          </a:stretch>
        </p:blipFill>
        <p:spPr>
          <a:xfrm>
            <a:off x="2947584" y="97607"/>
            <a:ext cx="5634286" cy="843906"/>
          </a:xfrm>
          <a:prstGeom prst="rect">
            <a:avLst/>
          </a:prstGeom>
        </p:spPr>
      </p:pic>
      <p:pic>
        <p:nvPicPr>
          <p:cNvPr id="15" name="Picture 14">
            <a:extLst>
              <a:ext uri="{FF2B5EF4-FFF2-40B4-BE49-F238E27FC236}">
                <a16:creationId xmlns:a16="http://schemas.microsoft.com/office/drawing/2014/main" id="{58E0B2BD-2855-F1AA-4908-70730953FB24}"/>
              </a:ext>
            </a:extLst>
          </p:cNvPr>
          <p:cNvPicPr>
            <a:picLocks noChangeAspect="1"/>
          </p:cNvPicPr>
          <p:nvPr/>
        </p:nvPicPr>
        <p:blipFill>
          <a:blip r:embed="rId4"/>
          <a:stretch>
            <a:fillRect/>
          </a:stretch>
        </p:blipFill>
        <p:spPr>
          <a:xfrm>
            <a:off x="6200932" y="1035063"/>
            <a:ext cx="4975519" cy="489931"/>
          </a:xfrm>
          <a:prstGeom prst="rect">
            <a:avLst/>
          </a:prstGeom>
        </p:spPr>
      </p:pic>
      <p:pic>
        <p:nvPicPr>
          <p:cNvPr id="9" name="Picture 8">
            <a:extLst>
              <a:ext uri="{FF2B5EF4-FFF2-40B4-BE49-F238E27FC236}">
                <a16:creationId xmlns:a16="http://schemas.microsoft.com/office/drawing/2014/main" id="{9B617FFB-3C4E-D016-9707-101EB7461547}"/>
              </a:ext>
            </a:extLst>
          </p:cNvPr>
          <p:cNvPicPr>
            <a:picLocks noChangeAspect="1"/>
          </p:cNvPicPr>
          <p:nvPr/>
        </p:nvPicPr>
        <p:blipFill>
          <a:blip r:embed="rId5"/>
          <a:stretch>
            <a:fillRect/>
          </a:stretch>
        </p:blipFill>
        <p:spPr>
          <a:xfrm>
            <a:off x="8581870" y="137213"/>
            <a:ext cx="3409320" cy="727902"/>
          </a:xfrm>
          <a:prstGeom prst="rect">
            <a:avLst/>
          </a:prstGeom>
        </p:spPr>
      </p:pic>
      <p:sp>
        <p:nvSpPr>
          <p:cNvPr id="7" name="TextBox 6">
            <a:extLst>
              <a:ext uri="{FF2B5EF4-FFF2-40B4-BE49-F238E27FC236}">
                <a16:creationId xmlns:a16="http://schemas.microsoft.com/office/drawing/2014/main" id="{9497F9C8-219B-A10A-0B87-94EA74EB1137}"/>
              </a:ext>
            </a:extLst>
          </p:cNvPr>
          <p:cNvSpPr txBox="1"/>
          <p:nvPr/>
        </p:nvSpPr>
        <p:spPr>
          <a:xfrm>
            <a:off x="11260825" y="1119481"/>
            <a:ext cx="601447" cy="338554"/>
          </a:xfrm>
          <a:prstGeom prst="rect">
            <a:avLst/>
          </a:prstGeom>
          <a:solidFill>
            <a:schemeClr val="bg1"/>
          </a:solidFill>
        </p:spPr>
        <p:txBody>
          <a:bodyPr wrap="none" rtlCol="0">
            <a:spAutoFit/>
          </a:bodyPr>
          <a:lstStyle/>
          <a:p>
            <a:r>
              <a:rPr lang="en-US" sz="1600" b="1" dirty="0"/>
              <a:t>2022</a:t>
            </a:r>
          </a:p>
        </p:txBody>
      </p:sp>
      <p:sp>
        <p:nvSpPr>
          <p:cNvPr id="19" name="矩形 18"/>
          <p:cNvSpPr/>
          <p:nvPr/>
        </p:nvSpPr>
        <p:spPr>
          <a:xfrm>
            <a:off x="8224639" y="1765777"/>
            <a:ext cx="2153314" cy="189013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0196" y="1863427"/>
            <a:ext cx="1980611" cy="1626827"/>
          </a:xfrm>
          <a:prstGeom prst="rect">
            <a:avLst/>
          </a:prstGeom>
        </p:spPr>
      </p:pic>
      <p:cxnSp>
        <p:nvCxnSpPr>
          <p:cNvPr id="22" name="直接箭头连接符 21"/>
          <p:cNvCxnSpPr>
            <a:cxnSpLocks/>
          </p:cNvCxnSpPr>
          <p:nvPr/>
        </p:nvCxnSpPr>
        <p:spPr>
          <a:xfrm flipH="1">
            <a:off x="4797450" y="2986540"/>
            <a:ext cx="3026229" cy="0"/>
          </a:xfrm>
          <a:prstGeom prst="straightConnector1">
            <a:avLst/>
          </a:prstGeom>
          <a:ln>
            <a:solidFill>
              <a:schemeClr val="tx1"/>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5455786" y="3136356"/>
            <a:ext cx="1210588" cy="338554"/>
          </a:xfrm>
          <a:prstGeom prst="rect">
            <a:avLst/>
          </a:prstGeom>
        </p:spPr>
        <p:txBody>
          <a:bodyPr wrap="none">
            <a:spAutoFit/>
          </a:bodyPr>
          <a:lstStyle/>
          <a:p>
            <a:r>
              <a:rPr lang="zh-CN" altLang="en-US" sz="1600" b="1" dirty="0">
                <a:solidFill>
                  <a:schemeClr val="accent5">
                    <a:lumMod val="75000"/>
                  </a:schemeClr>
                </a:solidFill>
                <a:latin typeface="SimHei" panose="02010609060101010101" pitchFamily="49" charset="-122"/>
                <a:ea typeface="SimHei" panose="02010609060101010101" pitchFamily="49" charset="-122"/>
                <a:cs typeface="Arial Unicode MS" panose="020B0604020202020204" pitchFamily="34" charset="-122"/>
              </a:rPr>
              <a:t>再生水利用</a:t>
            </a:r>
            <a:endParaRPr lang="en-US" altLang="zh-CN" sz="1600" b="1" dirty="0">
              <a:solidFill>
                <a:schemeClr val="accent5">
                  <a:lumMod val="75000"/>
                </a:schemeClr>
              </a:solidFill>
              <a:latin typeface="SimHei" panose="02010609060101010101" pitchFamily="49" charset="-122"/>
              <a:ea typeface="SimHei" panose="02010609060101010101" pitchFamily="49" charset="-122"/>
              <a:cs typeface="Arial Unicode MS" panose="020B0604020202020204" pitchFamily="34" charset="-122"/>
            </a:endParaRPr>
          </a:p>
        </p:txBody>
      </p:sp>
      <p:sp>
        <p:nvSpPr>
          <p:cNvPr id="24" name="矩形 23"/>
          <p:cNvSpPr/>
          <p:nvPr/>
        </p:nvSpPr>
        <p:spPr>
          <a:xfrm>
            <a:off x="5558380" y="2576753"/>
            <a:ext cx="1005403" cy="338554"/>
          </a:xfrm>
          <a:prstGeom prst="rect">
            <a:avLst/>
          </a:prstGeom>
        </p:spPr>
        <p:txBody>
          <a:bodyPr wrap="none">
            <a:spAutoFit/>
          </a:bodyPr>
          <a:lstStyle/>
          <a:p>
            <a:r>
              <a:rPr lang="zh-CN" altLang="en-US" sz="1600" b="1" dirty="0">
                <a:solidFill>
                  <a:schemeClr val="accent2">
                    <a:lumMod val="75000"/>
                  </a:schemeClr>
                </a:solidFill>
                <a:latin typeface="SimHei" panose="02010609060101010101" pitchFamily="49" charset="-122"/>
                <a:ea typeface="SimHei" panose="02010609060101010101" pitchFamily="49" charset="-122"/>
                <a:cs typeface="Arial Unicode MS" panose="020B0604020202020204" pitchFamily="34" charset="-122"/>
              </a:rPr>
              <a:t>污泥掺烧</a:t>
            </a:r>
          </a:p>
        </p:txBody>
      </p:sp>
      <p:pic>
        <p:nvPicPr>
          <p:cNvPr id="25" name="图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506" y="2146923"/>
            <a:ext cx="2833423" cy="1509435"/>
          </a:xfrm>
          <a:prstGeom prst="rect">
            <a:avLst/>
          </a:prstGeom>
        </p:spPr>
      </p:pic>
      <p:cxnSp>
        <p:nvCxnSpPr>
          <p:cNvPr id="26" name="直接连接符 25"/>
          <p:cNvCxnSpPr>
            <a:cxnSpLocks/>
          </p:cNvCxnSpPr>
          <p:nvPr/>
        </p:nvCxnSpPr>
        <p:spPr>
          <a:xfrm flipV="1">
            <a:off x="6074389" y="4145411"/>
            <a:ext cx="0" cy="2202851"/>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TextBox 5">
            <a:extLst>
              <a:ext uri="{FF2B5EF4-FFF2-40B4-BE49-F238E27FC236}">
                <a16:creationId xmlns:a16="http://schemas.microsoft.com/office/drawing/2014/main" id="{04F07119-305B-1483-04E2-F9C2653C9710}"/>
              </a:ext>
            </a:extLst>
          </p:cNvPr>
          <p:cNvSpPr txBox="1"/>
          <p:nvPr/>
        </p:nvSpPr>
        <p:spPr>
          <a:xfrm>
            <a:off x="3219157" y="6412562"/>
            <a:ext cx="5963550" cy="338554"/>
          </a:xfrm>
          <a:prstGeom prst="rect">
            <a:avLst/>
          </a:prstGeom>
          <a:noFill/>
        </p:spPr>
        <p:txBody>
          <a:bodyPr wrap="square">
            <a:spAutoFit/>
          </a:bodyPr>
          <a:lstStyle/>
          <a:p>
            <a:pPr algn="l"/>
            <a:r>
              <a:rPr lang="zh-CN" altLang="en-US" sz="1600" i="1" dirty="0">
                <a:solidFill>
                  <a:srgbClr val="C00000"/>
                </a:solidFill>
                <a:latin typeface="SimHei" panose="02010609060101010101" pitchFamily="49" charset="-122"/>
                <a:ea typeface="SimHei" panose="02010609060101010101" pitchFamily="49" charset="-122"/>
              </a:rPr>
              <a:t>现有研究多关注单一基础设施的优化，基础设施共生研究有限</a:t>
            </a:r>
            <a:endParaRPr lang="en-US" sz="1600" i="1" dirty="0">
              <a:solidFill>
                <a:srgbClr val="C00000"/>
              </a:solidFill>
              <a:latin typeface="SimHei" panose="02010609060101010101" pitchFamily="49" charset="-122"/>
              <a:ea typeface="SimHei" panose="02010609060101010101" pitchFamily="49" charset="-122"/>
            </a:endParaRPr>
          </a:p>
        </p:txBody>
      </p:sp>
      <p:sp>
        <p:nvSpPr>
          <p:cNvPr id="28" name="矩形 38">
            <a:extLst>
              <a:ext uri="{FF2B5EF4-FFF2-40B4-BE49-F238E27FC236}">
                <a16:creationId xmlns:a16="http://schemas.microsoft.com/office/drawing/2014/main" id="{5C08CD87-45EC-69EB-EBF5-0551FB509211}"/>
              </a:ext>
            </a:extLst>
          </p:cNvPr>
          <p:cNvSpPr/>
          <p:nvPr/>
        </p:nvSpPr>
        <p:spPr>
          <a:xfrm>
            <a:off x="826650" y="4187195"/>
            <a:ext cx="4785014" cy="2046138"/>
          </a:xfrm>
          <a:prstGeom prst="rect">
            <a:avLst/>
          </a:prstGeom>
        </p:spPr>
        <p:txBody>
          <a:bodyPr wrap="square">
            <a:spAutoFit/>
          </a:bodyPr>
          <a:lstStyle/>
          <a:p>
            <a:pPr marL="342900" indent="-342900">
              <a:lnSpc>
                <a:spcPct val="150000"/>
              </a:lnSpc>
              <a:spcAft>
                <a:spcPts val="600"/>
              </a:spcAft>
              <a:buClr>
                <a:schemeClr val="accent2"/>
              </a:buClr>
              <a:buSzPct val="80000"/>
              <a:buFont typeface="Arial" panose="020B0604020202020204" pitchFamily="34" charset="0"/>
              <a:buChar char="•"/>
            </a:pPr>
            <a:r>
              <a:rPr lang="zh-CN" altLang="en-US" sz="1600" dirty="0">
                <a:latin typeface="Times New Roman" panose="02020603050405020304" pitchFamily="18" charset="0"/>
                <a:ea typeface="SimHei" panose="02010609060101010101" pitchFamily="49" charset="-122"/>
                <a:cs typeface="Times New Roman" panose="02020603050405020304" pitchFamily="18" charset="0"/>
              </a:rPr>
              <a:t>量大质稳的工业用水替代水源</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rPr>
              <a:t>(</a:t>
            </a:r>
            <a:r>
              <a:rPr lang="zh-CN" altLang="en-US" sz="1600" dirty="0">
                <a:latin typeface="Times New Roman" panose="02020603050405020304" pitchFamily="18" charset="0"/>
                <a:ea typeface="SimHei" panose="02010609060101010101" pitchFamily="49" charset="-122"/>
                <a:cs typeface="Times New Roman" panose="02020603050405020304" pitchFamily="18" charset="0"/>
              </a:rPr>
              <a:t>约</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rPr>
              <a:t>500</a:t>
            </a:r>
            <a:r>
              <a:rPr lang="zh-CN" altLang="en-US" sz="1600" dirty="0">
                <a:latin typeface="Times New Roman" panose="02020603050405020304" pitchFamily="18" charset="0"/>
                <a:ea typeface="SimHei" panose="02010609060101010101" pitchFamily="49" charset="-122"/>
                <a:cs typeface="Times New Roman" panose="02020603050405020304" pitchFamily="18" charset="0"/>
              </a:rPr>
              <a:t>亿</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rPr>
              <a:t>m</a:t>
            </a:r>
            <a:r>
              <a:rPr lang="en-US" altLang="zh-CN" sz="1600" baseline="30000" dirty="0">
                <a:latin typeface="Times New Roman" panose="02020603050405020304" pitchFamily="18" charset="0"/>
                <a:ea typeface="SimHei" panose="02010609060101010101" pitchFamily="49" charset="-122"/>
                <a:cs typeface="Times New Roman" panose="02020603050405020304" pitchFamily="18" charset="0"/>
              </a:rPr>
              <a:t>3</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rPr>
              <a:t>)</a:t>
            </a:r>
            <a:r>
              <a:rPr lang="zh-CN" altLang="en-US" sz="1600" dirty="0">
                <a:latin typeface="Times New Roman" panose="02020603050405020304" pitchFamily="18" charset="0"/>
                <a:ea typeface="SimHei" panose="02010609060101010101" pitchFamily="49" charset="-122"/>
                <a:cs typeface="Times New Roman" panose="02020603050405020304" pitchFamily="18" charset="0"/>
              </a:rPr>
              <a:t>；</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rPr>
              <a:t>2021</a:t>
            </a:r>
            <a:r>
              <a:rPr lang="zh-CN" altLang="en-US" sz="1600" dirty="0">
                <a:latin typeface="Times New Roman" panose="02020603050405020304" pitchFamily="18" charset="0"/>
                <a:ea typeface="SimHei" panose="02010609060101010101" pitchFamily="49" charset="-122"/>
                <a:cs typeface="Times New Roman" panose="02020603050405020304" pitchFamily="18" charset="0"/>
              </a:rPr>
              <a:t>年污水回用率仅</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rPr>
              <a:t>25%</a:t>
            </a:r>
          </a:p>
          <a:p>
            <a:pPr marL="342900" indent="-342900">
              <a:lnSpc>
                <a:spcPct val="150000"/>
              </a:lnSpc>
              <a:spcAft>
                <a:spcPts val="600"/>
              </a:spcAft>
              <a:buClr>
                <a:schemeClr val="accent2"/>
              </a:buClr>
              <a:buSzPct val="80000"/>
              <a:buFont typeface="Arial" panose="020B0604020202020204" pitchFamily="34" charset="0"/>
              <a:buChar char="•"/>
            </a:pPr>
            <a:r>
              <a:rPr lang="zh-CN" altLang="en-US" sz="1600" dirty="0">
                <a:latin typeface="Times New Roman" panose="02020603050405020304" pitchFamily="18" charset="0"/>
                <a:ea typeface="SimHei" panose="02010609060101010101" pitchFamily="49" charset="-122"/>
                <a:cs typeface="Times New Roman" panose="02020603050405020304" pitchFamily="18" charset="0"/>
              </a:rPr>
              <a:t>处理能力的扩张和出水提标改造增加了污泥产量和土地利用压力</a:t>
            </a:r>
            <a:endParaRPr lang="en-US" altLang="zh-CN" sz="1600" dirty="0">
              <a:latin typeface="Times New Roman" panose="02020603050405020304" pitchFamily="18" charset="0"/>
              <a:ea typeface="SimHei" panose="02010609060101010101" pitchFamily="49" charset="-122"/>
              <a:cs typeface="Times New Roman" panose="02020603050405020304" pitchFamily="18" charset="0"/>
            </a:endParaRPr>
          </a:p>
          <a:p>
            <a:pPr marL="342900" indent="-342900">
              <a:lnSpc>
                <a:spcPct val="150000"/>
              </a:lnSpc>
              <a:spcAft>
                <a:spcPts val="600"/>
              </a:spcAft>
              <a:buClr>
                <a:schemeClr val="accent2"/>
              </a:buClr>
              <a:buSzPct val="80000"/>
              <a:buFont typeface="Arial" panose="020B0604020202020204" pitchFamily="34" charset="0"/>
              <a:buChar char="•"/>
            </a:pPr>
            <a:r>
              <a:rPr lang="zh-CN" altLang="en-US" sz="1600" dirty="0">
                <a:latin typeface="Times New Roman" panose="02020603050405020304" pitchFamily="18" charset="0"/>
                <a:ea typeface="SimHei" panose="02010609060101010101" pitchFamily="49" charset="-122"/>
                <a:cs typeface="Times New Roman" panose="02020603050405020304" pitchFamily="18" charset="0"/>
              </a:rPr>
              <a:t>污泥焚烧将成为主流处理方式</a:t>
            </a:r>
            <a:endParaRPr lang="en-US" altLang="zh-CN" sz="1600" dirty="0">
              <a:latin typeface="Times New Roman" panose="02020603050405020304" pitchFamily="18" charset="0"/>
              <a:ea typeface="SimHei" panose="02010609060101010101" pitchFamily="49" charset="-122"/>
              <a:cs typeface="Times New Roman" panose="02020603050405020304" pitchFamily="18" charset="0"/>
            </a:endParaRPr>
          </a:p>
        </p:txBody>
      </p:sp>
      <p:sp>
        <p:nvSpPr>
          <p:cNvPr id="29" name="矩形 2">
            <a:extLst>
              <a:ext uri="{FF2B5EF4-FFF2-40B4-BE49-F238E27FC236}">
                <a16:creationId xmlns:a16="http://schemas.microsoft.com/office/drawing/2014/main" id="{A492BFF7-320B-F756-E6D9-1AAE77E01FC8}"/>
              </a:ext>
            </a:extLst>
          </p:cNvPr>
          <p:cNvSpPr/>
          <p:nvPr/>
        </p:nvSpPr>
        <p:spPr>
          <a:xfrm>
            <a:off x="8776207" y="3776625"/>
            <a:ext cx="1005403" cy="338554"/>
          </a:xfrm>
          <a:prstGeom prst="rect">
            <a:avLst/>
          </a:prstGeom>
        </p:spPr>
        <p:txBody>
          <a:bodyPr wrap="none">
            <a:spAutoFit/>
          </a:bodyPr>
          <a:lstStyle/>
          <a:p>
            <a:r>
              <a:rPr lang="zh-CN" altLang="en-US" sz="1600" dirty="0">
                <a:latin typeface="SimHei" panose="02010609060101010101" pitchFamily="49" charset="-122"/>
                <a:ea typeface="SimHei" panose="02010609060101010101" pitchFamily="49" charset="-122"/>
                <a:cs typeface="Arial Unicode MS" panose="020B0604020202020204" pitchFamily="34" charset="-122"/>
              </a:rPr>
              <a:t>燃煤电厂</a:t>
            </a:r>
          </a:p>
        </p:txBody>
      </p:sp>
      <p:sp>
        <p:nvSpPr>
          <p:cNvPr id="30" name="矩形 30">
            <a:extLst>
              <a:ext uri="{FF2B5EF4-FFF2-40B4-BE49-F238E27FC236}">
                <a16:creationId xmlns:a16="http://schemas.microsoft.com/office/drawing/2014/main" id="{177490F4-D2A3-95D2-8483-5B6D00D60CAB}"/>
              </a:ext>
            </a:extLst>
          </p:cNvPr>
          <p:cNvSpPr/>
          <p:nvPr/>
        </p:nvSpPr>
        <p:spPr>
          <a:xfrm>
            <a:off x="2379367" y="3806857"/>
            <a:ext cx="1620957" cy="338554"/>
          </a:xfrm>
          <a:prstGeom prst="rect">
            <a:avLst/>
          </a:prstGeom>
        </p:spPr>
        <p:txBody>
          <a:bodyPr wrap="none">
            <a:spAutoFit/>
          </a:bodyPr>
          <a:lstStyle/>
          <a:p>
            <a:r>
              <a:rPr lang="zh-CN" altLang="en-US" sz="1600" dirty="0">
                <a:latin typeface="SimHei" panose="02010609060101010101" pitchFamily="49" charset="-122"/>
                <a:ea typeface="SimHei" panose="02010609060101010101" pitchFamily="49" charset="-122"/>
                <a:cs typeface="Arial Unicode MS" panose="020B0604020202020204" pitchFamily="34" charset="-122"/>
              </a:rPr>
              <a:t>城镇污水处理厂</a:t>
            </a:r>
          </a:p>
        </p:txBody>
      </p:sp>
      <p:sp>
        <p:nvSpPr>
          <p:cNvPr id="32" name="矩形 39">
            <a:extLst>
              <a:ext uri="{FF2B5EF4-FFF2-40B4-BE49-F238E27FC236}">
                <a16:creationId xmlns:a16="http://schemas.microsoft.com/office/drawing/2014/main" id="{26119EBF-3A3E-FFB2-E4DA-3BD8829FD7BC}"/>
              </a:ext>
            </a:extLst>
          </p:cNvPr>
          <p:cNvSpPr/>
          <p:nvPr/>
        </p:nvSpPr>
        <p:spPr>
          <a:xfrm>
            <a:off x="6757765" y="4333023"/>
            <a:ext cx="5104507" cy="1676806"/>
          </a:xfrm>
          <a:prstGeom prst="rect">
            <a:avLst/>
          </a:prstGeom>
        </p:spPr>
        <p:txBody>
          <a:bodyPr wrap="square">
            <a:spAutoFit/>
          </a:bodyPr>
          <a:lstStyle/>
          <a:p>
            <a:pPr marL="342900" indent="-342900">
              <a:lnSpc>
                <a:spcPct val="150000"/>
              </a:lnSpc>
              <a:spcAft>
                <a:spcPts val="600"/>
              </a:spcAft>
              <a:buClr>
                <a:schemeClr val="accent2"/>
              </a:buClr>
              <a:buSzPct val="80000"/>
              <a:buFont typeface="Arial" panose="020B0604020202020204" pitchFamily="34" charset="0"/>
              <a:buChar char="•"/>
            </a:pPr>
            <a:r>
              <a:rPr lang="zh-CN" altLang="en-US" sz="1600" dirty="0">
                <a:latin typeface="Times New Roman" panose="02020603050405020304" pitchFamily="18" charset="0"/>
                <a:ea typeface="SimHei" panose="02010609060101010101" pitchFamily="49" charset="-122"/>
                <a:cs typeface="Times New Roman" panose="02020603050405020304" pitchFamily="18" charset="0"/>
              </a:rPr>
              <a:t>我国最大碳排放源和第二用水大户，减碳节水压力</a:t>
            </a:r>
            <a:endParaRPr lang="en-US" altLang="zh-CN" sz="1600" dirty="0">
              <a:latin typeface="Times New Roman" panose="02020603050405020304" pitchFamily="18" charset="0"/>
              <a:ea typeface="SimHei" panose="02010609060101010101" pitchFamily="49" charset="-122"/>
              <a:cs typeface="Times New Roman" panose="02020603050405020304" pitchFamily="18" charset="0"/>
            </a:endParaRPr>
          </a:p>
          <a:p>
            <a:pPr marL="342900" indent="-342900">
              <a:lnSpc>
                <a:spcPct val="150000"/>
              </a:lnSpc>
              <a:spcAft>
                <a:spcPts val="600"/>
              </a:spcAft>
              <a:buClr>
                <a:schemeClr val="accent2"/>
              </a:buClr>
              <a:buSzPct val="80000"/>
              <a:buFont typeface="Arial" panose="020B0604020202020204" pitchFamily="34" charset="0"/>
              <a:buChar char="•"/>
            </a:pPr>
            <a:r>
              <a:rPr lang="zh-CN" altLang="en-US" sz="1600" dirty="0">
                <a:latin typeface="Times New Roman" panose="02020603050405020304" pitchFamily="18" charset="0"/>
                <a:ea typeface="SimHei" panose="02010609060101010101" pitchFamily="49" charset="-122"/>
                <a:cs typeface="Times New Roman" panose="02020603050405020304" pitchFamily="18" charset="0"/>
              </a:rPr>
              <a:t>协助处理污泥，截止</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rPr>
              <a:t>2019</a:t>
            </a:r>
            <a:r>
              <a:rPr lang="zh-CN" altLang="en-US" sz="1600" dirty="0">
                <a:latin typeface="Times New Roman" panose="02020603050405020304" pitchFamily="18" charset="0"/>
                <a:ea typeface="SimHei" panose="02010609060101010101" pitchFamily="49" charset="-122"/>
                <a:cs typeface="Times New Roman" panose="02020603050405020304" pitchFamily="18" charset="0"/>
              </a:rPr>
              <a:t>年已投运的试点项目</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rPr>
              <a:t>29</a:t>
            </a:r>
            <a:r>
              <a:rPr lang="zh-CN" altLang="en-US" sz="1600" dirty="0">
                <a:latin typeface="Times New Roman" panose="02020603050405020304" pitchFamily="18" charset="0"/>
                <a:ea typeface="SimHei" panose="02010609060101010101" pitchFamily="49" charset="-122"/>
                <a:cs typeface="Times New Roman" panose="02020603050405020304" pitchFamily="18" charset="0"/>
              </a:rPr>
              <a:t>个</a:t>
            </a:r>
            <a:endParaRPr lang="en-US" altLang="zh-CN" sz="1600" dirty="0">
              <a:latin typeface="Times New Roman" panose="02020603050405020304" pitchFamily="18" charset="0"/>
              <a:ea typeface="SimHei" panose="02010609060101010101" pitchFamily="49" charset="-122"/>
              <a:cs typeface="Times New Roman" panose="02020603050405020304" pitchFamily="18" charset="0"/>
            </a:endParaRPr>
          </a:p>
          <a:p>
            <a:pPr marL="342900" indent="-342900">
              <a:lnSpc>
                <a:spcPct val="150000"/>
              </a:lnSpc>
              <a:spcAft>
                <a:spcPts val="600"/>
              </a:spcAft>
              <a:buClr>
                <a:schemeClr val="accent2"/>
              </a:buClr>
              <a:buSzPct val="80000"/>
              <a:buFont typeface="Arial" panose="020B0604020202020204" pitchFamily="34" charset="0"/>
              <a:buChar char="•"/>
            </a:pPr>
            <a:r>
              <a:rPr lang="zh-CN" altLang="en-US" sz="1600" dirty="0">
                <a:latin typeface="Times New Roman" panose="02020603050405020304" pitchFamily="18" charset="0"/>
                <a:ea typeface="SimHei" panose="02010609060101010101" pitchFamily="49" charset="-122"/>
                <a:cs typeface="Times New Roman" panose="02020603050405020304" pitchFamily="18" charset="0"/>
              </a:rPr>
              <a:t>实践证实，</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rPr>
              <a:t>10%</a:t>
            </a:r>
            <a:r>
              <a:rPr lang="zh-CN" altLang="en-US" sz="1600" dirty="0">
                <a:latin typeface="Times New Roman" panose="02020603050405020304" pitchFamily="18" charset="0"/>
                <a:ea typeface="SimHei" panose="02010609060101010101" pitchFamily="49" charset="-122"/>
                <a:cs typeface="Times New Roman" panose="02020603050405020304" pitchFamily="18" charset="0"/>
              </a:rPr>
              <a:t>以下的掺烧比可保证锅炉燃烧效率稳定，并满足烟气和固废排放标准</a:t>
            </a:r>
            <a:endParaRPr lang="en-US" altLang="zh-CN" sz="1600" dirty="0">
              <a:latin typeface="Times New Roman" panose="02020603050405020304" pitchFamily="18" charset="0"/>
              <a:ea typeface="SimHei" panose="02010609060101010101" pitchFamily="49" charset="-122"/>
              <a:cs typeface="Times New Roman" panose="02020603050405020304" pitchFamily="18" charset="0"/>
            </a:endParaRPr>
          </a:p>
        </p:txBody>
      </p:sp>
      <p:sp>
        <p:nvSpPr>
          <p:cNvPr id="8" name="矩形 7"/>
          <p:cNvSpPr/>
          <p:nvPr/>
        </p:nvSpPr>
        <p:spPr>
          <a:xfrm>
            <a:off x="11728" y="322778"/>
            <a:ext cx="8588129" cy="646331"/>
          </a:xfrm>
          <a:prstGeom prst="rect">
            <a:avLst/>
          </a:prstGeom>
          <a:solidFill>
            <a:srgbClr val="FFFFFF"/>
          </a:solidFill>
        </p:spPr>
        <p:txBody>
          <a:bodyPr wrap="square">
            <a:spAutoFit/>
          </a:bodyPr>
          <a:lstStyle/>
          <a:p>
            <a:r>
              <a:rPr lang="zh-CN" altLang="en-US" sz="3600" b="1" dirty="0">
                <a:latin typeface="SimHei" panose="02010609060101010101" pitchFamily="49" charset="-122"/>
                <a:ea typeface="SimHei" panose="02010609060101010101" pitchFamily="49" charset="-122"/>
              </a:rPr>
              <a:t>中国能</a:t>
            </a:r>
            <a:r>
              <a:rPr lang="en-US" altLang="zh-CN" sz="3600" b="1" dirty="0">
                <a:latin typeface="SimHei" panose="02010609060101010101" pitchFamily="49" charset="-122"/>
                <a:ea typeface="SimHei" panose="02010609060101010101" pitchFamily="49" charset="-122"/>
              </a:rPr>
              <a:t>-</a:t>
            </a:r>
            <a:r>
              <a:rPr lang="zh-CN" altLang="en-US" sz="3600" b="1" dirty="0">
                <a:latin typeface="SimHei" panose="02010609060101010101" pitchFamily="49" charset="-122"/>
                <a:ea typeface="SimHei" panose="02010609060101010101" pitchFamily="49" charset="-122"/>
              </a:rPr>
              <a:t>水基础设施共生的环境经济效益</a:t>
            </a:r>
          </a:p>
        </p:txBody>
      </p:sp>
    </p:spTree>
    <p:extLst>
      <p:ext uri="{BB962C8B-B14F-4D97-AF65-F5344CB8AC3E}">
        <p14:creationId xmlns:p14="http://schemas.microsoft.com/office/powerpoint/2010/main" val="3651612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What Are Atmospheric Aerosols?">
            <a:extLst>
              <a:ext uri="{FF2B5EF4-FFF2-40B4-BE49-F238E27FC236}">
                <a16:creationId xmlns:a16="http://schemas.microsoft.com/office/drawing/2014/main" id="{0C763955-DE65-4AFC-C153-0C1AEA56138B}"/>
              </a:ext>
            </a:extLst>
          </p:cNvPr>
          <p:cNvSpPr txBox="1">
            <a:spLocks/>
          </p:cNvSpPr>
          <p:nvPr/>
        </p:nvSpPr>
        <p:spPr>
          <a:xfrm>
            <a:off x="79513" y="69321"/>
            <a:ext cx="11961475" cy="764688"/>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850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pic>
        <p:nvPicPr>
          <p:cNvPr id="4" name="Picture 3">
            <a:extLst>
              <a:ext uri="{FF2B5EF4-FFF2-40B4-BE49-F238E27FC236}">
                <a16:creationId xmlns:a16="http://schemas.microsoft.com/office/drawing/2014/main" id="{5B18EDF9-DC37-9628-5546-9A6A9F0E64CC}"/>
              </a:ext>
            </a:extLst>
          </p:cNvPr>
          <p:cNvPicPr>
            <a:picLocks noChangeAspect="1"/>
          </p:cNvPicPr>
          <p:nvPr/>
        </p:nvPicPr>
        <p:blipFill>
          <a:blip r:embed="rId2"/>
          <a:stretch>
            <a:fillRect/>
          </a:stretch>
        </p:blipFill>
        <p:spPr>
          <a:xfrm>
            <a:off x="8726620" y="50942"/>
            <a:ext cx="2513176" cy="536572"/>
          </a:xfrm>
          <a:prstGeom prst="rect">
            <a:avLst/>
          </a:prstGeom>
        </p:spPr>
      </p:pic>
      <p:sp>
        <p:nvSpPr>
          <p:cNvPr id="6" name="TextBox 5">
            <a:extLst>
              <a:ext uri="{FF2B5EF4-FFF2-40B4-BE49-F238E27FC236}">
                <a16:creationId xmlns:a16="http://schemas.microsoft.com/office/drawing/2014/main" id="{F9924EC8-A212-042C-EE7A-F8D28FEF4BE9}"/>
              </a:ext>
            </a:extLst>
          </p:cNvPr>
          <p:cNvSpPr txBox="1"/>
          <p:nvPr/>
        </p:nvSpPr>
        <p:spPr>
          <a:xfrm>
            <a:off x="688708" y="122626"/>
            <a:ext cx="1620957" cy="523220"/>
          </a:xfrm>
          <a:prstGeom prst="rect">
            <a:avLst/>
          </a:prstGeom>
          <a:noFill/>
        </p:spPr>
        <p:txBody>
          <a:bodyPr wrap="none" rtlCol="0">
            <a:spAutoFit/>
          </a:bodyPr>
          <a:lstStyle/>
          <a:p>
            <a:r>
              <a:rPr lang="zh-CN" altLang="en-US" sz="2800" b="1" dirty="0">
                <a:latin typeface="黑体" panose="02010609060101010101" pitchFamily="49" charset="-122"/>
                <a:ea typeface="黑体" panose="02010609060101010101" pitchFamily="49" charset="-122"/>
              </a:rPr>
              <a:t>模型框架</a:t>
            </a:r>
          </a:p>
        </p:txBody>
      </p:sp>
      <p:sp>
        <p:nvSpPr>
          <p:cNvPr id="5" name="TextBox 4">
            <a:extLst>
              <a:ext uri="{FF2B5EF4-FFF2-40B4-BE49-F238E27FC236}">
                <a16:creationId xmlns:a16="http://schemas.microsoft.com/office/drawing/2014/main" id="{599E4490-32EE-176D-C1E9-B610C74C29B3}"/>
              </a:ext>
            </a:extLst>
          </p:cNvPr>
          <p:cNvSpPr txBox="1"/>
          <p:nvPr/>
        </p:nvSpPr>
        <p:spPr>
          <a:xfrm>
            <a:off x="11339668" y="418237"/>
            <a:ext cx="601447" cy="338554"/>
          </a:xfrm>
          <a:prstGeom prst="rect">
            <a:avLst/>
          </a:prstGeom>
          <a:solidFill>
            <a:schemeClr val="bg1"/>
          </a:solidFill>
        </p:spPr>
        <p:txBody>
          <a:bodyPr wrap="none" rtlCol="0">
            <a:spAutoFit/>
          </a:bodyPr>
          <a:lstStyle/>
          <a:p>
            <a:r>
              <a:rPr lang="en-US" sz="1600" b="1" dirty="0"/>
              <a:t>2022</a:t>
            </a:r>
          </a:p>
        </p:txBody>
      </p:sp>
      <p:pic>
        <p:nvPicPr>
          <p:cNvPr id="8" name="图片 7"/>
          <p:cNvPicPr>
            <a:picLocks noChangeAspect="1"/>
          </p:cNvPicPr>
          <p:nvPr/>
        </p:nvPicPr>
        <p:blipFill>
          <a:blip r:embed="rId3"/>
          <a:stretch>
            <a:fillRect/>
          </a:stretch>
        </p:blipFill>
        <p:spPr>
          <a:xfrm>
            <a:off x="1278486" y="1029687"/>
            <a:ext cx="9260627" cy="5749026"/>
          </a:xfrm>
          <a:prstGeom prst="rect">
            <a:avLst/>
          </a:prstGeom>
        </p:spPr>
      </p:pic>
    </p:spTree>
    <p:extLst>
      <p:ext uri="{BB962C8B-B14F-4D97-AF65-F5344CB8AC3E}">
        <p14:creationId xmlns:p14="http://schemas.microsoft.com/office/powerpoint/2010/main" val="2937023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Are Atmospheric Aerosols?">
            <a:extLst>
              <a:ext uri="{FF2B5EF4-FFF2-40B4-BE49-F238E27FC236}">
                <a16:creationId xmlns:a16="http://schemas.microsoft.com/office/drawing/2014/main" id="{8CC466D9-289E-84F7-88C3-F701C160E6CB}"/>
              </a:ext>
            </a:extLst>
          </p:cNvPr>
          <p:cNvSpPr txBox="1">
            <a:spLocks/>
          </p:cNvSpPr>
          <p:nvPr/>
        </p:nvSpPr>
        <p:spPr>
          <a:xfrm>
            <a:off x="79513" y="69321"/>
            <a:ext cx="11961475" cy="1038510"/>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17" name="文本框 6">
            <a:extLst>
              <a:ext uri="{FF2B5EF4-FFF2-40B4-BE49-F238E27FC236}">
                <a16:creationId xmlns:a16="http://schemas.microsoft.com/office/drawing/2014/main" id="{D89525BA-98F0-4943-9015-8FB1B42DC7AB}"/>
              </a:ext>
            </a:extLst>
          </p:cNvPr>
          <p:cNvSpPr txBox="1"/>
          <p:nvPr/>
        </p:nvSpPr>
        <p:spPr>
          <a:xfrm>
            <a:off x="475673" y="292181"/>
            <a:ext cx="4429418" cy="584775"/>
          </a:xfrm>
          <a:prstGeom prst="rect">
            <a:avLst/>
          </a:prstGeom>
          <a:noFill/>
        </p:spPr>
        <p:txBody>
          <a:bodyPr wrap="none" rtlCol="0">
            <a:spAutoFit/>
          </a:bodyPr>
          <a:lstStyle/>
          <a:p>
            <a:r>
              <a:rPr lang="zh-CN" altLang="en-US" sz="3200" b="1" dirty="0">
                <a:ea typeface="黑体" panose="02010609060101010101" pitchFamily="49" charset="-122"/>
                <a:cs typeface="Arial" panose="020B0604020202020204" pitchFamily="34" charset="0"/>
              </a:rPr>
              <a:t>能</a:t>
            </a:r>
            <a:r>
              <a:rPr lang="en-US" altLang="zh-CN" sz="3200" b="1" dirty="0">
                <a:ea typeface="黑体" panose="02010609060101010101" pitchFamily="49" charset="-122"/>
                <a:cs typeface="Arial" panose="020B0604020202020204" pitchFamily="34" charset="0"/>
              </a:rPr>
              <a:t>-</a:t>
            </a:r>
            <a:r>
              <a:rPr lang="zh-CN" altLang="en-US" sz="3200" b="1" dirty="0">
                <a:ea typeface="黑体" panose="02010609060101010101" pitchFamily="49" charset="-122"/>
                <a:cs typeface="Arial" panose="020B0604020202020204" pitchFamily="34" charset="0"/>
              </a:rPr>
              <a:t>水基础设施共生效益</a:t>
            </a:r>
          </a:p>
        </p:txBody>
      </p:sp>
      <p:pic>
        <p:nvPicPr>
          <p:cNvPr id="3" name="Picture 2">
            <a:extLst>
              <a:ext uri="{FF2B5EF4-FFF2-40B4-BE49-F238E27FC236}">
                <a16:creationId xmlns:a16="http://schemas.microsoft.com/office/drawing/2014/main" id="{60437EE2-EC98-478F-08C9-EB635F1F1008}"/>
              </a:ext>
            </a:extLst>
          </p:cNvPr>
          <p:cNvPicPr>
            <a:picLocks noChangeAspect="1"/>
          </p:cNvPicPr>
          <p:nvPr/>
        </p:nvPicPr>
        <p:blipFill>
          <a:blip r:embed="rId2"/>
          <a:stretch>
            <a:fillRect/>
          </a:stretch>
        </p:blipFill>
        <p:spPr>
          <a:xfrm>
            <a:off x="9122729" y="114007"/>
            <a:ext cx="2513176" cy="536572"/>
          </a:xfrm>
          <a:prstGeom prst="rect">
            <a:avLst/>
          </a:prstGeom>
        </p:spPr>
      </p:pic>
      <p:sp>
        <p:nvSpPr>
          <p:cNvPr id="5" name="TextBox 4">
            <a:extLst>
              <a:ext uri="{FF2B5EF4-FFF2-40B4-BE49-F238E27FC236}">
                <a16:creationId xmlns:a16="http://schemas.microsoft.com/office/drawing/2014/main" id="{F6A2C9D4-AB2C-EE76-01B4-C5485BD4B478}"/>
              </a:ext>
            </a:extLst>
          </p:cNvPr>
          <p:cNvSpPr txBox="1"/>
          <p:nvPr/>
        </p:nvSpPr>
        <p:spPr>
          <a:xfrm>
            <a:off x="10226278" y="709928"/>
            <a:ext cx="601447" cy="338554"/>
          </a:xfrm>
          <a:prstGeom prst="rect">
            <a:avLst/>
          </a:prstGeom>
          <a:solidFill>
            <a:schemeClr val="bg1"/>
          </a:solidFill>
        </p:spPr>
        <p:txBody>
          <a:bodyPr wrap="none" rtlCol="0">
            <a:spAutoFit/>
          </a:bodyPr>
          <a:lstStyle/>
          <a:p>
            <a:r>
              <a:rPr lang="en-US" sz="1600" b="1" dirty="0"/>
              <a:t>2022</a:t>
            </a:r>
          </a:p>
        </p:txBody>
      </p:sp>
      <p:sp>
        <p:nvSpPr>
          <p:cNvPr id="7" name="Rectangle 1">
            <a:extLst>
              <a:ext uri="{FF2B5EF4-FFF2-40B4-BE49-F238E27FC236}">
                <a16:creationId xmlns:a16="http://schemas.microsoft.com/office/drawing/2014/main" id="{F8909F75-FB41-47A9-8B7A-1BCEE5BCF8CE}"/>
              </a:ext>
            </a:extLst>
          </p:cNvPr>
          <p:cNvSpPr/>
          <p:nvPr/>
        </p:nvSpPr>
        <p:spPr>
          <a:xfrm>
            <a:off x="929450" y="1874085"/>
            <a:ext cx="10261600" cy="3708708"/>
          </a:xfrm>
          <a:prstGeom prst="rect">
            <a:avLst/>
          </a:prstGeom>
        </p:spPr>
        <p:txBody>
          <a:bodyPr wrap="square">
            <a:spAutoFit/>
          </a:bodyPr>
          <a:lstStyle/>
          <a:p>
            <a:pPr marL="285750" indent="-285750">
              <a:lnSpc>
                <a:spcPct val="150000"/>
              </a:lnSpc>
              <a:spcAft>
                <a:spcPts val="600"/>
              </a:spcAft>
              <a:buFont typeface="Arial" panose="020B0604020202020204" pitchFamily="34" charset="0"/>
              <a:buChar char="•"/>
            </a:pPr>
            <a:r>
              <a:rPr lang="zh-CN" altLang="en-US" sz="2000" dirty="0">
                <a:solidFill>
                  <a:srgbClr val="000000"/>
                </a:solidFill>
                <a:ea typeface="SimHei" panose="02010609060101010101" pitchFamily="49" charset="-122"/>
                <a:cs typeface="Times New Roman" panose="02020603050405020304" pitchFamily="18" charset="0"/>
              </a:rPr>
              <a:t>燃煤发电</a:t>
            </a:r>
            <a:r>
              <a:rPr lang="en-US" altLang="zh-CN" sz="2000" dirty="0">
                <a:solidFill>
                  <a:srgbClr val="000000"/>
                </a:solidFill>
                <a:ea typeface="SimHei" panose="02010609060101010101" pitchFamily="49" charset="-122"/>
                <a:cs typeface="Times New Roman" panose="02020603050405020304" pitchFamily="18" charset="0"/>
              </a:rPr>
              <a:t>-</a:t>
            </a:r>
            <a:r>
              <a:rPr lang="zh-CN" altLang="en-US" sz="2000" dirty="0">
                <a:solidFill>
                  <a:srgbClr val="000000"/>
                </a:solidFill>
                <a:ea typeface="SimHei" panose="02010609060101010101" pitchFamily="49" charset="-122"/>
                <a:cs typeface="Times New Roman" panose="02020603050405020304" pitchFamily="18" charset="0"/>
              </a:rPr>
              <a:t>污水处理基础设施共生具有显著的降碳、节水和经济效益</a:t>
            </a:r>
            <a:endParaRPr lang="en-US" sz="2000" dirty="0">
              <a:solidFill>
                <a:srgbClr val="000000"/>
              </a:solidFill>
              <a:ea typeface="SimHei" panose="02010609060101010101" pitchFamily="49" charset="-122"/>
              <a:cs typeface="Times New Roman" panose="02020603050405020304" pitchFamily="18" charset="0"/>
            </a:endParaRPr>
          </a:p>
          <a:p>
            <a:pPr marL="285750" indent="-285750">
              <a:lnSpc>
                <a:spcPct val="150000"/>
              </a:lnSpc>
              <a:spcAft>
                <a:spcPts val="600"/>
              </a:spcAft>
              <a:buFont typeface="Arial" panose="020B0604020202020204" pitchFamily="34" charset="0"/>
              <a:buChar char="•"/>
            </a:pPr>
            <a:r>
              <a:rPr lang="zh-CN" altLang="en-US" sz="2000" dirty="0">
                <a:solidFill>
                  <a:srgbClr val="000000"/>
                </a:solidFill>
                <a:ea typeface="SimHei" panose="02010609060101010101" pitchFamily="49" charset="-122"/>
                <a:cs typeface="Times New Roman" panose="02020603050405020304" pitchFamily="18" charset="0"/>
              </a:rPr>
              <a:t>研究利用厂级数据库和优化模型给出了成本有效的高分辨共生方案</a:t>
            </a:r>
            <a:endParaRPr lang="en-US" altLang="zh-CN" sz="2000" dirty="0">
              <a:solidFill>
                <a:srgbClr val="000000"/>
              </a:solidFill>
              <a:ea typeface="SimHei" panose="02010609060101010101" pitchFamily="49" charset="-122"/>
              <a:cs typeface="Times New Roman" panose="02020603050405020304" pitchFamily="18" charset="0"/>
            </a:endParaRPr>
          </a:p>
          <a:p>
            <a:pPr marL="285750" indent="-285750">
              <a:lnSpc>
                <a:spcPct val="150000"/>
              </a:lnSpc>
              <a:spcAft>
                <a:spcPts val="600"/>
              </a:spcAft>
              <a:buFont typeface="Arial" panose="020B0604020202020204" pitchFamily="34" charset="0"/>
              <a:buChar char="•"/>
            </a:pPr>
            <a:r>
              <a:rPr lang="zh-CN" altLang="en-US" sz="2000" dirty="0">
                <a:solidFill>
                  <a:srgbClr val="000000"/>
                </a:solidFill>
                <a:ea typeface="SimHei" panose="02010609060101010101" pitchFamily="49" charset="-122"/>
                <a:cs typeface="Times New Roman" panose="02020603050405020304" pitchFamily="18" charset="0"/>
              </a:rPr>
              <a:t>河北、山东、河南、江苏、浙江、安徽、广东</a:t>
            </a:r>
            <a:r>
              <a:rPr lang="en-US" altLang="zh-CN" sz="2000" dirty="0">
                <a:solidFill>
                  <a:srgbClr val="000000"/>
                </a:solidFill>
                <a:ea typeface="SimHei" panose="02010609060101010101" pitchFamily="49" charset="-122"/>
                <a:cs typeface="Times New Roman" panose="02020603050405020304" pitchFamily="18" charset="0"/>
              </a:rPr>
              <a:t>7</a:t>
            </a:r>
            <a:r>
              <a:rPr lang="zh-CN" altLang="en-US" sz="2000" dirty="0">
                <a:solidFill>
                  <a:srgbClr val="000000"/>
                </a:solidFill>
                <a:ea typeface="SimHei" panose="02010609060101010101" pitchFamily="49" charset="-122"/>
                <a:cs typeface="Times New Roman" panose="02020603050405020304" pitchFamily="18" charset="0"/>
              </a:rPr>
              <a:t>省可贡献总碳减排的</a:t>
            </a:r>
            <a:r>
              <a:rPr lang="en-US" altLang="zh-CN" sz="2000" dirty="0">
                <a:solidFill>
                  <a:srgbClr val="000000"/>
                </a:solidFill>
                <a:ea typeface="SimHei" panose="02010609060101010101" pitchFamily="49" charset="-122"/>
                <a:cs typeface="Times New Roman" panose="02020603050405020304" pitchFamily="18" charset="0"/>
              </a:rPr>
              <a:t>~50%</a:t>
            </a:r>
            <a:r>
              <a:rPr lang="zh-CN" altLang="en-US" sz="2000" dirty="0">
                <a:solidFill>
                  <a:srgbClr val="000000"/>
                </a:solidFill>
                <a:ea typeface="SimHei" panose="02010609060101010101" pitchFamily="49" charset="-122"/>
                <a:cs typeface="Times New Roman" panose="02020603050405020304" pitchFamily="18" charset="0"/>
              </a:rPr>
              <a:t>，总淡水节约的</a:t>
            </a:r>
            <a:r>
              <a:rPr lang="en-US" altLang="zh-CN" sz="2000" dirty="0">
                <a:solidFill>
                  <a:srgbClr val="000000"/>
                </a:solidFill>
                <a:ea typeface="SimHei" panose="02010609060101010101" pitchFamily="49" charset="-122"/>
                <a:cs typeface="Times New Roman" panose="02020603050405020304" pitchFamily="18" charset="0"/>
              </a:rPr>
              <a:t>~60%</a:t>
            </a:r>
            <a:r>
              <a:rPr lang="zh-CN" altLang="en-US" sz="2000" dirty="0">
                <a:solidFill>
                  <a:srgbClr val="000000"/>
                </a:solidFill>
                <a:ea typeface="SimHei" panose="02010609060101010101" pitchFamily="49" charset="-122"/>
                <a:cs typeface="Times New Roman" panose="02020603050405020304" pitchFamily="18" charset="0"/>
              </a:rPr>
              <a:t>，以及总经济效益的</a:t>
            </a:r>
            <a:r>
              <a:rPr lang="en-US" altLang="zh-CN" sz="2000" dirty="0">
                <a:solidFill>
                  <a:srgbClr val="000000"/>
                </a:solidFill>
                <a:ea typeface="SimHei" panose="02010609060101010101" pitchFamily="49" charset="-122"/>
                <a:cs typeface="Times New Roman" panose="02020603050405020304" pitchFamily="18" charset="0"/>
              </a:rPr>
              <a:t>~60%</a:t>
            </a:r>
          </a:p>
          <a:p>
            <a:pPr marL="285750" indent="-285750">
              <a:lnSpc>
                <a:spcPct val="150000"/>
              </a:lnSpc>
              <a:spcAft>
                <a:spcPts val="600"/>
              </a:spcAft>
              <a:buFont typeface="Arial" panose="020B0604020202020204" pitchFamily="34" charset="0"/>
              <a:buChar char="•"/>
            </a:pPr>
            <a:r>
              <a:rPr lang="zh-CN" altLang="en-US" sz="2000" dirty="0">
                <a:solidFill>
                  <a:srgbClr val="000000"/>
                </a:solidFill>
                <a:ea typeface="SimHei" panose="02010609060101010101" pitchFamily="49" charset="-122"/>
                <a:cs typeface="Times New Roman" panose="02020603050405020304" pitchFamily="18" charset="0"/>
              </a:rPr>
              <a:t>降碳节水和经济效益的</a:t>
            </a:r>
            <a:r>
              <a:rPr lang="en-US" altLang="zh-CN" sz="2000" dirty="0">
                <a:solidFill>
                  <a:srgbClr val="000000"/>
                </a:solidFill>
                <a:ea typeface="SimHei" panose="02010609060101010101" pitchFamily="49" charset="-122"/>
                <a:cs typeface="Times New Roman" panose="02020603050405020304" pitchFamily="18" charset="0"/>
              </a:rPr>
              <a:t>~80%</a:t>
            </a:r>
            <a:r>
              <a:rPr lang="zh-CN" altLang="en-US" sz="2000" dirty="0">
                <a:solidFill>
                  <a:srgbClr val="000000"/>
                </a:solidFill>
                <a:ea typeface="SimHei" panose="02010609060101010101" pitchFamily="49" charset="-122"/>
                <a:cs typeface="Times New Roman" panose="02020603050405020304" pitchFamily="18" charset="0"/>
              </a:rPr>
              <a:t>可通过建立</a:t>
            </a:r>
            <a:r>
              <a:rPr lang="en-US" altLang="zh-CN" sz="2000" dirty="0">
                <a:solidFill>
                  <a:srgbClr val="000000"/>
                </a:solidFill>
                <a:ea typeface="SimHei" panose="02010609060101010101" pitchFamily="49" charset="-122"/>
                <a:cs typeface="Times New Roman" panose="02020603050405020304" pitchFamily="18" charset="0"/>
              </a:rPr>
              <a:t>~30%</a:t>
            </a:r>
            <a:r>
              <a:rPr lang="zh-CN" altLang="en-US" sz="2000" dirty="0">
                <a:solidFill>
                  <a:srgbClr val="000000"/>
                </a:solidFill>
                <a:ea typeface="SimHei" panose="02010609060101010101" pitchFamily="49" charset="-122"/>
                <a:cs typeface="Times New Roman" panose="02020603050405020304" pitchFamily="18" charset="0"/>
              </a:rPr>
              <a:t>的污泥连接和</a:t>
            </a:r>
            <a:r>
              <a:rPr lang="en-US" altLang="zh-CN" sz="2000" dirty="0">
                <a:solidFill>
                  <a:srgbClr val="000000"/>
                </a:solidFill>
                <a:ea typeface="SimHei" panose="02010609060101010101" pitchFamily="49" charset="-122"/>
                <a:cs typeface="Times New Roman" panose="02020603050405020304" pitchFamily="18" charset="0"/>
              </a:rPr>
              <a:t>~40%</a:t>
            </a:r>
            <a:r>
              <a:rPr lang="zh-CN" altLang="en-US" sz="2000" dirty="0">
                <a:solidFill>
                  <a:srgbClr val="000000"/>
                </a:solidFill>
                <a:ea typeface="SimHei" panose="02010609060101010101" pitchFamily="49" charset="-122"/>
                <a:cs typeface="Times New Roman" panose="02020603050405020304" pitchFamily="18" charset="0"/>
              </a:rPr>
              <a:t>的再生水连接得以实现</a:t>
            </a:r>
            <a:endParaRPr lang="en-US" altLang="zh-CN" sz="2000" dirty="0">
              <a:solidFill>
                <a:srgbClr val="000000"/>
              </a:solidFill>
              <a:ea typeface="SimHei" panose="02010609060101010101" pitchFamily="49" charset="-122"/>
              <a:cs typeface="Times New Roman" panose="02020603050405020304" pitchFamily="18" charset="0"/>
            </a:endParaRPr>
          </a:p>
          <a:p>
            <a:pPr marL="285750" indent="-285750">
              <a:lnSpc>
                <a:spcPct val="150000"/>
              </a:lnSpc>
              <a:spcAft>
                <a:spcPts val="600"/>
              </a:spcAft>
              <a:buFont typeface="Arial" panose="020B0604020202020204" pitchFamily="34" charset="0"/>
              <a:buChar char="•"/>
            </a:pPr>
            <a:r>
              <a:rPr lang="zh-CN" altLang="en-US" sz="2000" dirty="0">
                <a:solidFill>
                  <a:srgbClr val="000000"/>
                </a:solidFill>
                <a:ea typeface="SimHei" panose="02010609060101010101" pitchFamily="49" charset="-122"/>
                <a:cs typeface="Times New Roman" panose="02020603050405020304" pitchFamily="18" charset="0"/>
              </a:rPr>
              <a:t>未来城市基础设施系统规划应充分考虑设施间的邻近性</a:t>
            </a:r>
            <a:endParaRPr lang="en-US" altLang="zh-CN" sz="2000" dirty="0">
              <a:solidFill>
                <a:srgbClr val="000000"/>
              </a:solidFill>
              <a:ea typeface="SimHei" panose="02010609060101010101" pitchFamily="49" charset="-122"/>
              <a:cs typeface="Times New Roman" panose="02020603050405020304" pitchFamily="18" charset="0"/>
            </a:endParaRPr>
          </a:p>
          <a:p>
            <a:pPr marL="285750" indent="-285750">
              <a:lnSpc>
                <a:spcPct val="150000"/>
              </a:lnSpc>
              <a:spcAft>
                <a:spcPts val="600"/>
              </a:spcAft>
              <a:buFont typeface="Arial" panose="020B0604020202020204" pitchFamily="34" charset="0"/>
              <a:buChar char="•"/>
            </a:pPr>
            <a:r>
              <a:rPr lang="zh-CN" altLang="en-US" sz="2000" dirty="0">
                <a:solidFill>
                  <a:srgbClr val="000000"/>
                </a:solidFill>
                <a:ea typeface="SimHei" panose="02010609060101010101" pitchFamily="49" charset="-122"/>
                <a:cs typeface="Times New Roman" panose="02020603050405020304" pitchFamily="18" charset="0"/>
              </a:rPr>
              <a:t>制定能水基础设施共生政策可以在成本有效前提下促进我国降碳节水目标实现</a:t>
            </a:r>
            <a:endParaRPr lang="en-US" altLang="zh-CN" sz="2000" dirty="0">
              <a:solidFill>
                <a:srgbClr val="000000"/>
              </a:solidFill>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233911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5836B5-3963-7041-9633-36D277551890}"/>
              </a:ext>
            </a:extLst>
          </p:cNvPr>
          <p:cNvSpPr>
            <a:spLocks noGrp="1"/>
          </p:cNvSpPr>
          <p:nvPr>
            <p:ph type="title"/>
          </p:nvPr>
        </p:nvSpPr>
        <p:spPr>
          <a:xfrm>
            <a:off x="504922" y="2014272"/>
            <a:ext cx="4775982" cy="1883097"/>
          </a:xfrm>
        </p:spPr>
        <p:txBody>
          <a:bodyPr anchor="b">
            <a:normAutofit fontScale="90000"/>
          </a:bodyPr>
          <a:lstStyle/>
          <a:p>
            <a:r>
              <a:rPr lang="en-US" sz="3600" b="1" dirty="0" err="1"/>
              <a:t>Mauzerall</a:t>
            </a:r>
            <a:r>
              <a:rPr lang="en-US" sz="3600" b="1" dirty="0"/>
              <a:t> Synergies and Co-benefits Group</a:t>
            </a:r>
            <a:br>
              <a:rPr lang="en-US" sz="3600" b="1" dirty="0"/>
            </a:br>
            <a:br>
              <a:rPr lang="en-US" sz="3600" b="1" dirty="0"/>
            </a:br>
            <a:br>
              <a:rPr lang="en-US" sz="2000" b="1" dirty="0"/>
            </a:br>
            <a:r>
              <a:rPr lang="en-US" sz="2000" b="1" dirty="0"/>
              <a:t>All papers are available here:</a:t>
            </a:r>
            <a:br>
              <a:rPr lang="en-US" sz="3600" b="1" dirty="0"/>
            </a:br>
            <a:r>
              <a:rPr lang="en-US" sz="2200" b="1" dirty="0">
                <a:hlinkClick r:id="rId2"/>
              </a:rPr>
              <a:t>https://scholar.princeton.edu/mauzerall</a:t>
            </a:r>
            <a:br>
              <a:rPr lang="en-US" sz="2200" b="1" dirty="0"/>
            </a:br>
            <a:endParaRPr lang="en-US" sz="2200" b="1" dirty="0"/>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Princeton University">
            <a:extLst>
              <a:ext uri="{FF2B5EF4-FFF2-40B4-BE49-F238E27FC236}">
                <a16:creationId xmlns:a16="http://schemas.microsoft.com/office/drawing/2014/main" id="{FE3E590D-3A88-5F48-BCA7-C74A7BC4D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79" y="5341988"/>
            <a:ext cx="4243589" cy="1136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standing on stairs in front of a stone arch&#10;&#10;Description automatically generated">
            <a:extLst>
              <a:ext uri="{FF2B5EF4-FFF2-40B4-BE49-F238E27FC236}">
                <a16:creationId xmlns:a16="http://schemas.microsoft.com/office/drawing/2014/main" id="{04A63486-689C-E891-29A7-4533020D4BFF}"/>
              </a:ext>
            </a:extLst>
          </p:cNvPr>
          <p:cNvPicPr>
            <a:picLocks noChangeAspect="1"/>
          </p:cNvPicPr>
          <p:nvPr/>
        </p:nvPicPr>
        <p:blipFill>
          <a:blip r:embed="rId4"/>
          <a:stretch>
            <a:fillRect/>
          </a:stretch>
        </p:blipFill>
        <p:spPr>
          <a:xfrm>
            <a:off x="5785825" y="0"/>
            <a:ext cx="6357038" cy="6858000"/>
          </a:xfrm>
          <a:prstGeom prst="rect">
            <a:avLst/>
          </a:prstGeom>
        </p:spPr>
      </p:pic>
    </p:spTree>
    <p:extLst>
      <p:ext uri="{BB962C8B-B14F-4D97-AF65-F5344CB8AC3E}">
        <p14:creationId xmlns:p14="http://schemas.microsoft.com/office/powerpoint/2010/main" val="3078031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107B4-E00E-2FD6-B78F-FA497B1235DF}"/>
            </a:ext>
          </a:extLst>
        </p:cNvPr>
        <p:cNvGrpSpPr/>
        <p:nvPr/>
      </p:nvGrpSpPr>
      <p:grpSpPr>
        <a:xfrm>
          <a:off x="0" y="0"/>
          <a:ext cx="0" cy="0"/>
          <a:chOff x="0" y="0"/>
          <a:chExt cx="0" cy="0"/>
        </a:xfrm>
      </p:grpSpPr>
      <p:sp>
        <p:nvSpPr>
          <p:cNvPr id="8" name="What Are Atmospheric Aerosols?">
            <a:extLst>
              <a:ext uri="{FF2B5EF4-FFF2-40B4-BE49-F238E27FC236}">
                <a16:creationId xmlns:a16="http://schemas.microsoft.com/office/drawing/2014/main" id="{AAA992AE-5887-3C4F-3CBA-EB79F97F0ADC}"/>
              </a:ext>
            </a:extLst>
          </p:cNvPr>
          <p:cNvSpPr txBox="1">
            <a:spLocks/>
          </p:cNvSpPr>
          <p:nvPr/>
        </p:nvSpPr>
        <p:spPr>
          <a:xfrm>
            <a:off x="79513" y="69320"/>
            <a:ext cx="11961475" cy="798035"/>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925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latin typeface="+mn-lt"/>
            </a:endParaRPr>
          </a:p>
        </p:txBody>
      </p:sp>
      <p:sp>
        <p:nvSpPr>
          <p:cNvPr id="11" name="TextBox 10">
            <a:extLst>
              <a:ext uri="{FF2B5EF4-FFF2-40B4-BE49-F238E27FC236}">
                <a16:creationId xmlns:a16="http://schemas.microsoft.com/office/drawing/2014/main" id="{55FCB091-01E1-3DAE-30AD-3DE844CFB8FB}"/>
              </a:ext>
            </a:extLst>
          </p:cNvPr>
          <p:cNvSpPr txBox="1"/>
          <p:nvPr/>
        </p:nvSpPr>
        <p:spPr>
          <a:xfrm>
            <a:off x="291815" y="169271"/>
            <a:ext cx="9272124" cy="523220"/>
          </a:xfrm>
          <a:prstGeom prst="rect">
            <a:avLst/>
          </a:prstGeom>
          <a:noFill/>
        </p:spPr>
        <p:txBody>
          <a:bodyPr wrap="square">
            <a:spAutoFit/>
          </a:bodyPr>
          <a:lstStyle/>
          <a:p>
            <a:r>
              <a:rPr lang="en-US" sz="2800" b="1" i="0" u="none" strike="noStrike" dirty="0" err="1">
                <a:effectLst/>
              </a:rPr>
              <a:t>推动碳中和的两类手段</a:t>
            </a:r>
            <a:endParaRPr lang="en-US" sz="2800" b="1" i="0" u="none" strike="noStrike" dirty="0">
              <a:effectLst/>
            </a:endParaRPr>
          </a:p>
        </p:txBody>
      </p:sp>
      <p:sp>
        <p:nvSpPr>
          <p:cNvPr id="16" name="Rectangle 15">
            <a:extLst>
              <a:ext uri="{FF2B5EF4-FFF2-40B4-BE49-F238E27FC236}">
                <a16:creationId xmlns:a16="http://schemas.microsoft.com/office/drawing/2014/main" id="{442457F1-DA81-3D11-819C-F3BE9574D6D4}"/>
              </a:ext>
            </a:extLst>
          </p:cNvPr>
          <p:cNvSpPr/>
          <p:nvPr/>
        </p:nvSpPr>
        <p:spPr>
          <a:xfrm>
            <a:off x="981307" y="1929161"/>
            <a:ext cx="3445727" cy="3155795"/>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C097F5C-15C3-C207-3495-670C124DF3BD}"/>
              </a:ext>
            </a:extLst>
          </p:cNvPr>
          <p:cNvSpPr txBox="1"/>
          <p:nvPr/>
        </p:nvSpPr>
        <p:spPr>
          <a:xfrm rot="16200000">
            <a:off x="-53493" y="3337781"/>
            <a:ext cx="1415772" cy="338554"/>
          </a:xfrm>
          <a:prstGeom prst="rect">
            <a:avLst/>
          </a:prstGeom>
          <a:noFill/>
        </p:spPr>
        <p:txBody>
          <a:bodyPr wrap="none" rtlCol="0">
            <a:spAutoFit/>
          </a:bodyPr>
          <a:lstStyle/>
          <a:p>
            <a:r>
              <a:rPr lang="en-US" sz="1600" b="1" dirty="0" err="1"/>
              <a:t>能源消费总量</a:t>
            </a:r>
            <a:endParaRPr lang="en-US" sz="1600" b="1" dirty="0"/>
          </a:p>
        </p:txBody>
      </p:sp>
      <p:sp>
        <p:nvSpPr>
          <p:cNvPr id="4" name="TextBox 3">
            <a:extLst>
              <a:ext uri="{FF2B5EF4-FFF2-40B4-BE49-F238E27FC236}">
                <a16:creationId xmlns:a16="http://schemas.microsoft.com/office/drawing/2014/main" id="{669E176A-7694-3541-51DC-22B8E9DFA5E9}"/>
              </a:ext>
            </a:extLst>
          </p:cNvPr>
          <p:cNvSpPr txBox="1"/>
          <p:nvPr/>
        </p:nvSpPr>
        <p:spPr>
          <a:xfrm>
            <a:off x="1860673" y="5261730"/>
            <a:ext cx="1826141" cy="338554"/>
          </a:xfrm>
          <a:prstGeom prst="rect">
            <a:avLst/>
          </a:prstGeom>
          <a:noFill/>
        </p:spPr>
        <p:txBody>
          <a:bodyPr wrap="none" rtlCol="0">
            <a:spAutoFit/>
          </a:bodyPr>
          <a:lstStyle/>
          <a:p>
            <a:r>
              <a:rPr lang="en-US" sz="1600" b="1" dirty="0" err="1"/>
              <a:t>单位能源的碳强度</a:t>
            </a:r>
            <a:endParaRPr lang="en-US" sz="1600" b="1" dirty="0"/>
          </a:p>
        </p:txBody>
      </p:sp>
      <p:cxnSp>
        <p:nvCxnSpPr>
          <p:cNvPr id="6" name="Straight Arrow Connector 5">
            <a:extLst>
              <a:ext uri="{FF2B5EF4-FFF2-40B4-BE49-F238E27FC236}">
                <a16:creationId xmlns:a16="http://schemas.microsoft.com/office/drawing/2014/main" id="{35CE8F84-640B-AD9C-9A76-5181BFF376AB}"/>
              </a:ext>
            </a:extLst>
          </p:cNvPr>
          <p:cNvCxnSpPr/>
          <p:nvPr/>
        </p:nvCxnSpPr>
        <p:spPr>
          <a:xfrm flipV="1">
            <a:off x="808278" y="2199190"/>
            <a:ext cx="0" cy="2885766"/>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3B33C3BD-1A91-C508-C957-AEFA887ECE6F}"/>
              </a:ext>
            </a:extLst>
          </p:cNvPr>
          <p:cNvCxnSpPr/>
          <p:nvPr/>
        </p:nvCxnSpPr>
        <p:spPr>
          <a:xfrm>
            <a:off x="981306" y="5257981"/>
            <a:ext cx="3445728" cy="0"/>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D047036-D7DE-5BC2-DC74-89B2F2D6449F}"/>
              </a:ext>
            </a:extLst>
          </p:cNvPr>
          <p:cNvSpPr txBox="1"/>
          <p:nvPr/>
        </p:nvSpPr>
        <p:spPr>
          <a:xfrm>
            <a:off x="1591102" y="3318907"/>
            <a:ext cx="2365282" cy="646331"/>
          </a:xfrm>
          <a:prstGeom prst="rect">
            <a:avLst/>
          </a:prstGeom>
          <a:noFill/>
        </p:spPr>
        <p:txBody>
          <a:bodyPr wrap="square" rtlCol="0">
            <a:spAutoFit/>
          </a:bodyPr>
          <a:lstStyle/>
          <a:p>
            <a:r>
              <a:rPr lang="en-US" dirty="0" err="1"/>
              <a:t>能源相关的碳排放和污染物排放</a:t>
            </a:r>
            <a:endParaRPr lang="en-US" dirty="0"/>
          </a:p>
        </p:txBody>
      </p:sp>
    </p:spTree>
    <p:extLst>
      <p:ext uri="{BB962C8B-B14F-4D97-AF65-F5344CB8AC3E}">
        <p14:creationId xmlns:p14="http://schemas.microsoft.com/office/powerpoint/2010/main" val="3317643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C3BA0-9FCC-66E1-094A-24E594F2C91E}"/>
            </a:ext>
          </a:extLst>
        </p:cNvPr>
        <p:cNvGrpSpPr/>
        <p:nvPr/>
      </p:nvGrpSpPr>
      <p:grpSpPr>
        <a:xfrm>
          <a:off x="0" y="0"/>
          <a:ext cx="0" cy="0"/>
          <a:chOff x="0" y="0"/>
          <a:chExt cx="0" cy="0"/>
        </a:xfrm>
      </p:grpSpPr>
      <p:sp>
        <p:nvSpPr>
          <p:cNvPr id="14" name="What Are Atmospheric Aerosols?">
            <a:extLst>
              <a:ext uri="{FF2B5EF4-FFF2-40B4-BE49-F238E27FC236}">
                <a16:creationId xmlns:a16="http://schemas.microsoft.com/office/drawing/2014/main" id="{6F17978E-F1AF-A448-AC54-D8434A7C744E}"/>
              </a:ext>
            </a:extLst>
          </p:cNvPr>
          <p:cNvSpPr txBox="1">
            <a:spLocks/>
          </p:cNvSpPr>
          <p:nvPr/>
        </p:nvSpPr>
        <p:spPr>
          <a:xfrm>
            <a:off x="79513" y="69321"/>
            <a:ext cx="11961475" cy="860982"/>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latin typeface="+mn-lt"/>
            </a:endParaRPr>
          </a:p>
        </p:txBody>
      </p:sp>
      <p:sp>
        <p:nvSpPr>
          <p:cNvPr id="16" name="Rectangle 15">
            <a:extLst>
              <a:ext uri="{FF2B5EF4-FFF2-40B4-BE49-F238E27FC236}">
                <a16:creationId xmlns:a16="http://schemas.microsoft.com/office/drawing/2014/main" id="{3F033CCC-D8A9-796F-1D01-07E889686011}"/>
              </a:ext>
            </a:extLst>
          </p:cNvPr>
          <p:cNvSpPr/>
          <p:nvPr/>
        </p:nvSpPr>
        <p:spPr>
          <a:xfrm>
            <a:off x="981307" y="1929161"/>
            <a:ext cx="3445727" cy="31557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EE6AA"/>
              </a:solidFill>
            </a:endParaRPr>
          </a:p>
        </p:txBody>
      </p:sp>
      <p:sp>
        <p:nvSpPr>
          <p:cNvPr id="2" name="Rectangle 1">
            <a:extLst>
              <a:ext uri="{FF2B5EF4-FFF2-40B4-BE49-F238E27FC236}">
                <a16:creationId xmlns:a16="http://schemas.microsoft.com/office/drawing/2014/main" id="{A1F26994-28F8-FE34-D5F9-36567080A6BF}"/>
              </a:ext>
            </a:extLst>
          </p:cNvPr>
          <p:cNvSpPr/>
          <p:nvPr/>
        </p:nvSpPr>
        <p:spPr>
          <a:xfrm>
            <a:off x="981307" y="3044283"/>
            <a:ext cx="3445727" cy="2040673"/>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42806100-23DC-14D4-A183-A1D12AAA40E2}"/>
              </a:ext>
            </a:extLst>
          </p:cNvPr>
          <p:cNvSpPr/>
          <p:nvPr/>
        </p:nvSpPr>
        <p:spPr>
          <a:xfrm>
            <a:off x="2447692" y="2150966"/>
            <a:ext cx="512956" cy="7248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18F1A0-8DBD-C865-146F-2AD5BAFE69EA}"/>
              </a:ext>
            </a:extLst>
          </p:cNvPr>
          <p:cNvSpPr txBox="1"/>
          <p:nvPr/>
        </p:nvSpPr>
        <p:spPr>
          <a:xfrm>
            <a:off x="1386273" y="3741453"/>
            <a:ext cx="2347251" cy="646331"/>
          </a:xfrm>
          <a:prstGeom prst="rect">
            <a:avLst/>
          </a:prstGeom>
          <a:noFill/>
        </p:spPr>
        <p:txBody>
          <a:bodyPr wrap="square" rtlCol="0">
            <a:spAutoFit/>
          </a:bodyPr>
          <a:lstStyle/>
          <a:p>
            <a:r>
              <a:rPr lang="en-US" dirty="0" err="1"/>
              <a:t>能源相关的碳排放和污染物排放</a:t>
            </a:r>
            <a:endParaRPr lang="en-US" dirty="0"/>
          </a:p>
        </p:txBody>
      </p:sp>
      <p:sp>
        <p:nvSpPr>
          <p:cNvPr id="10" name="TextBox 9">
            <a:extLst>
              <a:ext uri="{FF2B5EF4-FFF2-40B4-BE49-F238E27FC236}">
                <a16:creationId xmlns:a16="http://schemas.microsoft.com/office/drawing/2014/main" id="{6139B466-A95C-F48B-C6D9-DEDFCDDB8085}"/>
              </a:ext>
            </a:extLst>
          </p:cNvPr>
          <p:cNvSpPr txBox="1"/>
          <p:nvPr/>
        </p:nvSpPr>
        <p:spPr>
          <a:xfrm>
            <a:off x="4651308" y="1983698"/>
            <a:ext cx="3352149" cy="707886"/>
          </a:xfrm>
          <a:prstGeom prst="rect">
            <a:avLst/>
          </a:prstGeom>
          <a:noFill/>
        </p:spPr>
        <p:txBody>
          <a:bodyPr wrap="square">
            <a:spAutoFit/>
          </a:bodyPr>
          <a:lstStyle/>
          <a:p>
            <a:r>
              <a:rPr lang="en-US" sz="2000" b="1" dirty="0" err="1">
                <a:solidFill>
                  <a:schemeClr val="tx2">
                    <a:lumMod val="75000"/>
                    <a:lumOff val="25000"/>
                  </a:schemeClr>
                </a:solidFill>
                <a:cs typeface="Arial" panose="020B0604020202020204" pitchFamily="34" charset="0"/>
              </a:rPr>
              <a:t>需求侧手段</a:t>
            </a:r>
            <a:r>
              <a:rPr lang="en-US" sz="2000" dirty="0">
                <a:solidFill>
                  <a:schemeClr val="tx2">
                    <a:lumMod val="75000"/>
                    <a:lumOff val="25000"/>
                  </a:schemeClr>
                </a:solidFill>
                <a:cs typeface="Arial" panose="020B0604020202020204" pitchFamily="34" charset="0"/>
              </a:rPr>
              <a:t>: </a:t>
            </a:r>
            <a:r>
              <a:rPr lang="en-US" sz="2000" dirty="0" err="1">
                <a:solidFill>
                  <a:schemeClr val="tx2">
                    <a:lumMod val="75000"/>
                    <a:lumOff val="25000"/>
                  </a:schemeClr>
                </a:solidFill>
                <a:cs typeface="Arial" panose="020B0604020202020204" pitchFamily="34" charset="0"/>
              </a:rPr>
              <a:t>提高能源利用效率减少能源</a:t>
            </a:r>
            <a:r>
              <a:rPr lang="zh-CN" altLang="en-US" sz="2000" dirty="0">
                <a:solidFill>
                  <a:schemeClr val="tx2">
                    <a:lumMod val="75000"/>
                    <a:lumOff val="25000"/>
                  </a:schemeClr>
                </a:solidFill>
                <a:cs typeface="Arial" panose="020B0604020202020204" pitchFamily="34" charset="0"/>
              </a:rPr>
              <a:t>需求</a:t>
            </a:r>
            <a:endParaRPr lang="en-US" sz="1600" dirty="0">
              <a:solidFill>
                <a:schemeClr val="tx2">
                  <a:lumMod val="75000"/>
                  <a:lumOff val="25000"/>
                </a:schemeClr>
              </a:solidFill>
            </a:endParaRPr>
          </a:p>
        </p:txBody>
      </p:sp>
      <p:sp>
        <p:nvSpPr>
          <p:cNvPr id="8" name="TextBox 7">
            <a:extLst>
              <a:ext uri="{FF2B5EF4-FFF2-40B4-BE49-F238E27FC236}">
                <a16:creationId xmlns:a16="http://schemas.microsoft.com/office/drawing/2014/main" id="{8473B2B3-E249-E107-052D-F8BA53008E73}"/>
              </a:ext>
            </a:extLst>
          </p:cNvPr>
          <p:cNvSpPr txBox="1"/>
          <p:nvPr/>
        </p:nvSpPr>
        <p:spPr>
          <a:xfrm rot="16200000">
            <a:off x="-53497" y="3337781"/>
            <a:ext cx="1415772" cy="338554"/>
          </a:xfrm>
          <a:prstGeom prst="rect">
            <a:avLst/>
          </a:prstGeom>
          <a:noFill/>
        </p:spPr>
        <p:txBody>
          <a:bodyPr wrap="none" rtlCol="0">
            <a:spAutoFit/>
          </a:bodyPr>
          <a:lstStyle/>
          <a:p>
            <a:r>
              <a:rPr lang="en-US" sz="1600" b="1" dirty="0" err="1"/>
              <a:t>能源消费总量</a:t>
            </a:r>
            <a:endParaRPr lang="en-US" sz="1600" b="1" dirty="0"/>
          </a:p>
        </p:txBody>
      </p:sp>
      <p:cxnSp>
        <p:nvCxnSpPr>
          <p:cNvPr id="11" name="Straight Arrow Connector 10">
            <a:extLst>
              <a:ext uri="{FF2B5EF4-FFF2-40B4-BE49-F238E27FC236}">
                <a16:creationId xmlns:a16="http://schemas.microsoft.com/office/drawing/2014/main" id="{A5CDF53B-EFD4-85DE-C908-7DC2539045E3}"/>
              </a:ext>
            </a:extLst>
          </p:cNvPr>
          <p:cNvCxnSpPr/>
          <p:nvPr/>
        </p:nvCxnSpPr>
        <p:spPr>
          <a:xfrm flipV="1">
            <a:off x="808278" y="2199190"/>
            <a:ext cx="0" cy="2885766"/>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A287D88-B573-FB9B-72F7-DDC0CBA2C884}"/>
              </a:ext>
            </a:extLst>
          </p:cNvPr>
          <p:cNvCxnSpPr/>
          <p:nvPr/>
        </p:nvCxnSpPr>
        <p:spPr>
          <a:xfrm>
            <a:off x="981306" y="5257981"/>
            <a:ext cx="3445728" cy="0"/>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717ABCF-5A3F-347D-4991-3C5F39772509}"/>
              </a:ext>
            </a:extLst>
          </p:cNvPr>
          <p:cNvSpPr txBox="1"/>
          <p:nvPr/>
        </p:nvSpPr>
        <p:spPr>
          <a:xfrm>
            <a:off x="1860673" y="5261730"/>
            <a:ext cx="1826141" cy="338554"/>
          </a:xfrm>
          <a:prstGeom prst="rect">
            <a:avLst/>
          </a:prstGeom>
          <a:noFill/>
        </p:spPr>
        <p:txBody>
          <a:bodyPr wrap="none" rtlCol="0">
            <a:spAutoFit/>
          </a:bodyPr>
          <a:lstStyle/>
          <a:p>
            <a:r>
              <a:rPr lang="en-US" sz="1600" b="1" dirty="0" err="1"/>
              <a:t>单位能源的碳强度</a:t>
            </a:r>
            <a:endParaRPr lang="en-US" sz="1600" b="1" dirty="0"/>
          </a:p>
        </p:txBody>
      </p:sp>
      <p:sp>
        <p:nvSpPr>
          <p:cNvPr id="6" name="TextBox 5">
            <a:extLst>
              <a:ext uri="{FF2B5EF4-FFF2-40B4-BE49-F238E27FC236}">
                <a16:creationId xmlns:a16="http://schemas.microsoft.com/office/drawing/2014/main" id="{F34C25C9-5111-D10E-B705-5050810896E3}"/>
              </a:ext>
            </a:extLst>
          </p:cNvPr>
          <p:cNvSpPr txBox="1"/>
          <p:nvPr/>
        </p:nvSpPr>
        <p:spPr>
          <a:xfrm>
            <a:off x="275912" y="206727"/>
            <a:ext cx="9272124" cy="523220"/>
          </a:xfrm>
          <a:prstGeom prst="rect">
            <a:avLst/>
          </a:prstGeom>
          <a:noFill/>
        </p:spPr>
        <p:txBody>
          <a:bodyPr wrap="square">
            <a:spAutoFit/>
          </a:bodyPr>
          <a:lstStyle/>
          <a:p>
            <a:r>
              <a:rPr lang="en-US" sz="2800" b="1" i="0" u="none" strike="noStrike" dirty="0" err="1">
                <a:effectLst/>
              </a:rPr>
              <a:t>推动碳中和的两类手段</a:t>
            </a:r>
            <a:r>
              <a:rPr lang="zh-CN" altLang="en-US" sz="2800" b="1" dirty="0">
                <a:sym typeface="Wingdings" pitchFamily="2" charset="2"/>
              </a:rPr>
              <a:t>：（</a:t>
            </a:r>
            <a:r>
              <a:rPr lang="en-US" altLang="zh-CN" sz="2800" b="1" dirty="0">
                <a:sym typeface="Wingdings" pitchFamily="2" charset="2"/>
              </a:rPr>
              <a:t>1</a:t>
            </a:r>
            <a:r>
              <a:rPr lang="zh-CN" altLang="en-US" sz="2800" b="1" dirty="0">
                <a:sym typeface="Wingdings" pitchFamily="2" charset="2"/>
              </a:rPr>
              <a:t>）需求侧手段</a:t>
            </a:r>
            <a:endParaRPr lang="en-US" sz="2800" b="1" i="0" u="none" strike="noStrike" dirty="0">
              <a:effectLst/>
            </a:endParaRPr>
          </a:p>
        </p:txBody>
      </p:sp>
    </p:spTree>
    <p:extLst>
      <p:ext uri="{BB962C8B-B14F-4D97-AF65-F5344CB8AC3E}">
        <p14:creationId xmlns:p14="http://schemas.microsoft.com/office/powerpoint/2010/main" val="1126957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C518F-7D1D-A571-40AB-F53347A5BF9E}"/>
            </a:ext>
          </a:extLst>
        </p:cNvPr>
        <p:cNvGrpSpPr/>
        <p:nvPr/>
      </p:nvGrpSpPr>
      <p:grpSpPr>
        <a:xfrm>
          <a:off x="0" y="0"/>
          <a:ext cx="0" cy="0"/>
          <a:chOff x="0" y="0"/>
          <a:chExt cx="0" cy="0"/>
        </a:xfrm>
      </p:grpSpPr>
      <p:sp>
        <p:nvSpPr>
          <p:cNvPr id="7" name="What Are Atmospheric Aerosols?">
            <a:extLst>
              <a:ext uri="{FF2B5EF4-FFF2-40B4-BE49-F238E27FC236}">
                <a16:creationId xmlns:a16="http://schemas.microsoft.com/office/drawing/2014/main" id="{B76DAE18-4838-53E7-9175-799F82540A89}"/>
              </a:ext>
            </a:extLst>
          </p:cNvPr>
          <p:cNvSpPr txBox="1">
            <a:spLocks/>
          </p:cNvSpPr>
          <p:nvPr/>
        </p:nvSpPr>
        <p:spPr>
          <a:xfrm>
            <a:off x="79513" y="69320"/>
            <a:ext cx="11961475" cy="798035"/>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925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16" name="Rectangle 15">
            <a:extLst>
              <a:ext uri="{FF2B5EF4-FFF2-40B4-BE49-F238E27FC236}">
                <a16:creationId xmlns:a16="http://schemas.microsoft.com/office/drawing/2014/main" id="{DD975D2C-9782-299F-35CD-61E120121B9F}"/>
              </a:ext>
            </a:extLst>
          </p:cNvPr>
          <p:cNvSpPr/>
          <p:nvPr/>
        </p:nvSpPr>
        <p:spPr>
          <a:xfrm>
            <a:off x="981307" y="1929161"/>
            <a:ext cx="3445727" cy="31557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EE6AA"/>
              </a:solidFill>
            </a:endParaRPr>
          </a:p>
        </p:txBody>
      </p:sp>
      <p:sp>
        <p:nvSpPr>
          <p:cNvPr id="2" name="Rectangle 1">
            <a:extLst>
              <a:ext uri="{FF2B5EF4-FFF2-40B4-BE49-F238E27FC236}">
                <a16:creationId xmlns:a16="http://schemas.microsoft.com/office/drawing/2014/main" id="{5AE4D2BD-CF5A-8B6D-6D0C-401B97E2E9AE}"/>
              </a:ext>
            </a:extLst>
          </p:cNvPr>
          <p:cNvSpPr/>
          <p:nvPr/>
        </p:nvSpPr>
        <p:spPr>
          <a:xfrm>
            <a:off x="981307" y="3044283"/>
            <a:ext cx="3445727" cy="20406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4" name="Rectangle 3">
            <a:extLst>
              <a:ext uri="{FF2B5EF4-FFF2-40B4-BE49-F238E27FC236}">
                <a16:creationId xmlns:a16="http://schemas.microsoft.com/office/drawing/2014/main" id="{5520C7D9-413C-B36D-B9CC-7ADBC2F198FE}"/>
              </a:ext>
            </a:extLst>
          </p:cNvPr>
          <p:cNvSpPr/>
          <p:nvPr/>
        </p:nvSpPr>
        <p:spPr>
          <a:xfrm>
            <a:off x="981307" y="3044283"/>
            <a:ext cx="730407" cy="2040673"/>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79368D92-0D1D-8B0F-1C8E-689BA6625333}"/>
              </a:ext>
            </a:extLst>
          </p:cNvPr>
          <p:cNvSpPr/>
          <p:nvPr/>
        </p:nvSpPr>
        <p:spPr>
          <a:xfrm rot="10800000">
            <a:off x="2960648" y="3802565"/>
            <a:ext cx="730406" cy="524108"/>
          </a:xfrm>
          <a:prstGeom prst="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3CF1C7-DEB1-6F43-E6C5-5AFEF9EBE06F}"/>
              </a:ext>
            </a:extLst>
          </p:cNvPr>
          <p:cNvSpPr txBox="1"/>
          <p:nvPr/>
        </p:nvSpPr>
        <p:spPr>
          <a:xfrm>
            <a:off x="981307" y="3802565"/>
            <a:ext cx="730407" cy="923330"/>
          </a:xfrm>
          <a:prstGeom prst="rect">
            <a:avLst/>
          </a:prstGeom>
          <a:noFill/>
        </p:spPr>
        <p:txBody>
          <a:bodyPr wrap="square" rtlCol="0">
            <a:spAutoFit/>
          </a:bodyPr>
          <a:lstStyle/>
          <a:p>
            <a:r>
              <a:rPr lang="en-US" dirty="0" err="1"/>
              <a:t>难减排行业</a:t>
            </a:r>
            <a:endParaRPr lang="en-US" dirty="0"/>
          </a:p>
        </p:txBody>
      </p:sp>
      <p:sp>
        <p:nvSpPr>
          <p:cNvPr id="8" name="Down Arrow 7">
            <a:extLst>
              <a:ext uri="{FF2B5EF4-FFF2-40B4-BE49-F238E27FC236}">
                <a16:creationId xmlns:a16="http://schemas.microsoft.com/office/drawing/2014/main" id="{54FB6830-5305-147D-DF10-45AACD3DAB21}"/>
              </a:ext>
            </a:extLst>
          </p:cNvPr>
          <p:cNvSpPr/>
          <p:nvPr/>
        </p:nvSpPr>
        <p:spPr>
          <a:xfrm>
            <a:off x="2447692" y="2150966"/>
            <a:ext cx="512956" cy="7248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B34F74C-399D-40AE-1603-A87BDC0C9A71}"/>
              </a:ext>
            </a:extLst>
          </p:cNvPr>
          <p:cNvSpPr txBox="1"/>
          <p:nvPr/>
        </p:nvSpPr>
        <p:spPr>
          <a:xfrm>
            <a:off x="4689500" y="3701750"/>
            <a:ext cx="3707248" cy="707886"/>
          </a:xfrm>
          <a:prstGeom prst="rect">
            <a:avLst/>
          </a:prstGeom>
          <a:noFill/>
        </p:spPr>
        <p:txBody>
          <a:bodyPr wrap="square">
            <a:spAutoFit/>
          </a:bodyPr>
          <a:lstStyle/>
          <a:p>
            <a:r>
              <a:rPr lang="en-US" sz="2000" b="1" dirty="0" err="1">
                <a:solidFill>
                  <a:schemeClr val="accent3">
                    <a:lumMod val="75000"/>
                  </a:schemeClr>
                </a:solidFill>
                <a:cs typeface="Arial" panose="020B0604020202020204" pitchFamily="34" charset="0"/>
              </a:rPr>
              <a:t>供给侧手段</a:t>
            </a:r>
            <a:r>
              <a:rPr lang="en-US" sz="2000" dirty="0">
                <a:solidFill>
                  <a:schemeClr val="accent3">
                    <a:lumMod val="75000"/>
                  </a:schemeClr>
                </a:solidFill>
                <a:cs typeface="Arial" panose="020B0604020202020204" pitchFamily="34" charset="0"/>
              </a:rPr>
              <a:t>: </a:t>
            </a:r>
            <a:r>
              <a:rPr lang="en-US" sz="2000" dirty="0" err="1">
                <a:solidFill>
                  <a:schemeClr val="accent3">
                    <a:lumMod val="75000"/>
                  </a:schemeClr>
                </a:solidFill>
                <a:cs typeface="Arial" panose="020B0604020202020204" pitchFamily="34" charset="0"/>
              </a:rPr>
              <a:t>推动能源系统低碳化</a:t>
            </a:r>
            <a:endParaRPr lang="en-US" sz="2000" dirty="0">
              <a:solidFill>
                <a:schemeClr val="accent3">
                  <a:lumMod val="75000"/>
                </a:schemeClr>
              </a:solidFill>
            </a:endParaRPr>
          </a:p>
        </p:txBody>
      </p:sp>
      <p:sp>
        <p:nvSpPr>
          <p:cNvPr id="14" name="TextBox 13">
            <a:extLst>
              <a:ext uri="{FF2B5EF4-FFF2-40B4-BE49-F238E27FC236}">
                <a16:creationId xmlns:a16="http://schemas.microsoft.com/office/drawing/2014/main" id="{4D7D3CC2-CD7D-27BA-A82D-EC568BFC7637}"/>
              </a:ext>
            </a:extLst>
          </p:cNvPr>
          <p:cNvSpPr txBox="1"/>
          <p:nvPr/>
        </p:nvSpPr>
        <p:spPr>
          <a:xfrm>
            <a:off x="275912" y="206727"/>
            <a:ext cx="9272124" cy="523220"/>
          </a:xfrm>
          <a:prstGeom prst="rect">
            <a:avLst/>
          </a:prstGeom>
          <a:noFill/>
        </p:spPr>
        <p:txBody>
          <a:bodyPr wrap="square">
            <a:spAutoFit/>
          </a:bodyPr>
          <a:lstStyle/>
          <a:p>
            <a:r>
              <a:rPr lang="en-US" sz="2800" b="1" i="0" u="none" strike="noStrike" dirty="0" err="1">
                <a:effectLst/>
              </a:rPr>
              <a:t>推动碳中和的两类手段</a:t>
            </a:r>
            <a:r>
              <a:rPr lang="zh-CN" altLang="en-US" sz="2800" b="1" dirty="0">
                <a:sym typeface="Wingdings" pitchFamily="2" charset="2"/>
              </a:rPr>
              <a:t>：（</a:t>
            </a:r>
            <a:r>
              <a:rPr lang="en-US" altLang="zh-CN" sz="2800" b="1" dirty="0">
                <a:sym typeface="Wingdings" pitchFamily="2" charset="2"/>
              </a:rPr>
              <a:t>2</a:t>
            </a:r>
            <a:r>
              <a:rPr lang="zh-CN" altLang="en-US" sz="2800" b="1" dirty="0">
                <a:sym typeface="Wingdings" pitchFamily="2" charset="2"/>
              </a:rPr>
              <a:t>）供给侧手段</a:t>
            </a:r>
            <a:endParaRPr lang="en-US" sz="2800" b="1" i="0" u="none" strike="noStrike" dirty="0">
              <a:effectLst/>
            </a:endParaRPr>
          </a:p>
        </p:txBody>
      </p:sp>
      <p:sp>
        <p:nvSpPr>
          <p:cNvPr id="12" name="TextBox 11">
            <a:extLst>
              <a:ext uri="{FF2B5EF4-FFF2-40B4-BE49-F238E27FC236}">
                <a16:creationId xmlns:a16="http://schemas.microsoft.com/office/drawing/2014/main" id="{F4284BB7-1032-CFC0-1F73-51FA2C76A1B8}"/>
              </a:ext>
            </a:extLst>
          </p:cNvPr>
          <p:cNvSpPr txBox="1"/>
          <p:nvPr/>
        </p:nvSpPr>
        <p:spPr>
          <a:xfrm rot="16200000">
            <a:off x="-53497" y="3337781"/>
            <a:ext cx="1415772" cy="338554"/>
          </a:xfrm>
          <a:prstGeom prst="rect">
            <a:avLst/>
          </a:prstGeom>
          <a:noFill/>
        </p:spPr>
        <p:txBody>
          <a:bodyPr wrap="none" rtlCol="0">
            <a:spAutoFit/>
          </a:bodyPr>
          <a:lstStyle/>
          <a:p>
            <a:r>
              <a:rPr lang="en-US" sz="1600" b="1" dirty="0" err="1"/>
              <a:t>能源消费总量</a:t>
            </a:r>
            <a:endParaRPr lang="en-US" sz="1600" b="1" dirty="0"/>
          </a:p>
        </p:txBody>
      </p:sp>
      <p:cxnSp>
        <p:nvCxnSpPr>
          <p:cNvPr id="17" name="Straight Arrow Connector 16">
            <a:extLst>
              <a:ext uri="{FF2B5EF4-FFF2-40B4-BE49-F238E27FC236}">
                <a16:creationId xmlns:a16="http://schemas.microsoft.com/office/drawing/2014/main" id="{101C7DCC-D33A-0585-F6DC-CBD5F9799019}"/>
              </a:ext>
            </a:extLst>
          </p:cNvPr>
          <p:cNvCxnSpPr/>
          <p:nvPr/>
        </p:nvCxnSpPr>
        <p:spPr>
          <a:xfrm flipV="1">
            <a:off x="808278" y="2199190"/>
            <a:ext cx="0" cy="2885766"/>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33BB6DC-55D7-7ECD-D418-AA111DA4A989}"/>
              </a:ext>
            </a:extLst>
          </p:cNvPr>
          <p:cNvCxnSpPr/>
          <p:nvPr/>
        </p:nvCxnSpPr>
        <p:spPr>
          <a:xfrm>
            <a:off x="981306" y="5257981"/>
            <a:ext cx="3445728" cy="0"/>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F5A9312-E394-8E12-92CC-3354FF9C5D75}"/>
              </a:ext>
            </a:extLst>
          </p:cNvPr>
          <p:cNvSpPr txBox="1"/>
          <p:nvPr/>
        </p:nvSpPr>
        <p:spPr>
          <a:xfrm>
            <a:off x="1860673" y="5261730"/>
            <a:ext cx="1826141" cy="338554"/>
          </a:xfrm>
          <a:prstGeom prst="rect">
            <a:avLst/>
          </a:prstGeom>
          <a:noFill/>
        </p:spPr>
        <p:txBody>
          <a:bodyPr wrap="none" rtlCol="0">
            <a:spAutoFit/>
          </a:bodyPr>
          <a:lstStyle/>
          <a:p>
            <a:r>
              <a:rPr lang="en-US" sz="1600" b="1" dirty="0" err="1"/>
              <a:t>单位能源的碳强度</a:t>
            </a:r>
            <a:endParaRPr lang="en-US" sz="1600" b="1" dirty="0"/>
          </a:p>
        </p:txBody>
      </p:sp>
      <p:sp>
        <p:nvSpPr>
          <p:cNvPr id="19" name="TextBox 18">
            <a:extLst>
              <a:ext uri="{FF2B5EF4-FFF2-40B4-BE49-F238E27FC236}">
                <a16:creationId xmlns:a16="http://schemas.microsoft.com/office/drawing/2014/main" id="{C15E37A6-7042-1E4D-B823-13D88851FC10}"/>
              </a:ext>
            </a:extLst>
          </p:cNvPr>
          <p:cNvSpPr txBox="1"/>
          <p:nvPr/>
        </p:nvSpPr>
        <p:spPr>
          <a:xfrm>
            <a:off x="4651308" y="1983698"/>
            <a:ext cx="3352149" cy="707886"/>
          </a:xfrm>
          <a:prstGeom prst="rect">
            <a:avLst/>
          </a:prstGeom>
          <a:noFill/>
        </p:spPr>
        <p:txBody>
          <a:bodyPr wrap="square">
            <a:spAutoFit/>
          </a:bodyPr>
          <a:lstStyle/>
          <a:p>
            <a:r>
              <a:rPr lang="en-US" sz="2000" b="1" dirty="0" err="1">
                <a:solidFill>
                  <a:schemeClr val="tx2">
                    <a:lumMod val="75000"/>
                    <a:lumOff val="25000"/>
                  </a:schemeClr>
                </a:solidFill>
                <a:cs typeface="Arial" panose="020B0604020202020204" pitchFamily="34" charset="0"/>
              </a:rPr>
              <a:t>需求侧手段</a:t>
            </a:r>
            <a:r>
              <a:rPr lang="en-US" sz="2000" dirty="0">
                <a:solidFill>
                  <a:schemeClr val="tx2">
                    <a:lumMod val="75000"/>
                    <a:lumOff val="25000"/>
                  </a:schemeClr>
                </a:solidFill>
                <a:cs typeface="Arial" panose="020B0604020202020204" pitchFamily="34" charset="0"/>
              </a:rPr>
              <a:t>: </a:t>
            </a:r>
            <a:r>
              <a:rPr lang="en-US" sz="2000" dirty="0" err="1">
                <a:solidFill>
                  <a:schemeClr val="tx2">
                    <a:lumMod val="75000"/>
                    <a:lumOff val="25000"/>
                  </a:schemeClr>
                </a:solidFill>
                <a:cs typeface="Arial" panose="020B0604020202020204" pitchFamily="34" charset="0"/>
              </a:rPr>
              <a:t>提高能源利用效率减少能源</a:t>
            </a:r>
            <a:r>
              <a:rPr lang="zh-CN" altLang="en-US" sz="2000" dirty="0">
                <a:solidFill>
                  <a:schemeClr val="tx2">
                    <a:lumMod val="75000"/>
                    <a:lumOff val="25000"/>
                  </a:schemeClr>
                </a:solidFill>
                <a:cs typeface="Arial" panose="020B0604020202020204" pitchFamily="34" charset="0"/>
              </a:rPr>
              <a:t>需求</a:t>
            </a:r>
            <a:endParaRPr lang="en-US" sz="2000" dirty="0">
              <a:solidFill>
                <a:schemeClr val="tx2">
                  <a:lumMod val="75000"/>
                  <a:lumOff val="25000"/>
                </a:schemeClr>
              </a:solidFill>
              <a:cs typeface="Arial" panose="020B0604020202020204" pitchFamily="34" charset="0"/>
            </a:endParaRPr>
          </a:p>
        </p:txBody>
      </p:sp>
    </p:spTree>
    <p:extLst>
      <p:ext uri="{BB962C8B-B14F-4D97-AF65-F5344CB8AC3E}">
        <p14:creationId xmlns:p14="http://schemas.microsoft.com/office/powerpoint/2010/main" val="1012676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C0601-69F3-215C-E4FE-06B338F9C32B}"/>
            </a:ext>
          </a:extLst>
        </p:cNvPr>
        <p:cNvGrpSpPr/>
        <p:nvPr/>
      </p:nvGrpSpPr>
      <p:grpSpPr>
        <a:xfrm>
          <a:off x="0" y="0"/>
          <a:ext cx="0" cy="0"/>
          <a:chOff x="0" y="0"/>
          <a:chExt cx="0" cy="0"/>
        </a:xfrm>
      </p:grpSpPr>
      <p:sp>
        <p:nvSpPr>
          <p:cNvPr id="10" name="What Are Atmospheric Aerosols?">
            <a:extLst>
              <a:ext uri="{FF2B5EF4-FFF2-40B4-BE49-F238E27FC236}">
                <a16:creationId xmlns:a16="http://schemas.microsoft.com/office/drawing/2014/main" id="{9BBD9615-DF07-54E0-2F1E-B6C8B3886CCA}"/>
              </a:ext>
            </a:extLst>
          </p:cNvPr>
          <p:cNvSpPr txBox="1">
            <a:spLocks/>
          </p:cNvSpPr>
          <p:nvPr/>
        </p:nvSpPr>
        <p:spPr>
          <a:xfrm>
            <a:off x="79513" y="69320"/>
            <a:ext cx="11961475" cy="798035"/>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925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16" name="Rectangle 15">
            <a:extLst>
              <a:ext uri="{FF2B5EF4-FFF2-40B4-BE49-F238E27FC236}">
                <a16:creationId xmlns:a16="http://schemas.microsoft.com/office/drawing/2014/main" id="{6E3AAAF3-EE7A-C8B8-1E48-4EB575648806}"/>
              </a:ext>
            </a:extLst>
          </p:cNvPr>
          <p:cNvSpPr/>
          <p:nvPr/>
        </p:nvSpPr>
        <p:spPr>
          <a:xfrm>
            <a:off x="981307" y="1929161"/>
            <a:ext cx="3445727" cy="31557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EE6AA"/>
              </a:solidFill>
            </a:endParaRPr>
          </a:p>
        </p:txBody>
      </p:sp>
      <p:sp>
        <p:nvSpPr>
          <p:cNvPr id="2" name="Rectangle 1">
            <a:extLst>
              <a:ext uri="{FF2B5EF4-FFF2-40B4-BE49-F238E27FC236}">
                <a16:creationId xmlns:a16="http://schemas.microsoft.com/office/drawing/2014/main" id="{4E0E8037-9FC1-DB32-8388-A6B27D9F6378}"/>
              </a:ext>
            </a:extLst>
          </p:cNvPr>
          <p:cNvSpPr/>
          <p:nvPr/>
        </p:nvSpPr>
        <p:spPr>
          <a:xfrm>
            <a:off x="981307" y="3044283"/>
            <a:ext cx="3445727" cy="20406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4" name="Rectangle 3">
            <a:extLst>
              <a:ext uri="{FF2B5EF4-FFF2-40B4-BE49-F238E27FC236}">
                <a16:creationId xmlns:a16="http://schemas.microsoft.com/office/drawing/2014/main" id="{E2263970-0CC9-770B-B78A-52EEFBE778BA}"/>
              </a:ext>
            </a:extLst>
          </p:cNvPr>
          <p:cNvSpPr/>
          <p:nvPr/>
        </p:nvSpPr>
        <p:spPr>
          <a:xfrm>
            <a:off x="981307" y="3044283"/>
            <a:ext cx="730407" cy="2040673"/>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B03D689C-560C-7470-A2D8-CCA47659F14D}"/>
              </a:ext>
            </a:extLst>
          </p:cNvPr>
          <p:cNvSpPr/>
          <p:nvPr/>
        </p:nvSpPr>
        <p:spPr>
          <a:xfrm rot="10800000">
            <a:off x="2960648" y="3802565"/>
            <a:ext cx="730406" cy="524108"/>
          </a:xfrm>
          <a:prstGeom prst="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31785447-DFBE-F16D-1672-F62F1EF634B4}"/>
              </a:ext>
            </a:extLst>
          </p:cNvPr>
          <p:cNvSpPr/>
          <p:nvPr/>
        </p:nvSpPr>
        <p:spPr>
          <a:xfrm>
            <a:off x="2447692" y="2150966"/>
            <a:ext cx="512956" cy="7248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2CA655A-A37E-FF80-C591-248BF2DDFF7A}"/>
              </a:ext>
            </a:extLst>
          </p:cNvPr>
          <p:cNvSpPr txBox="1"/>
          <p:nvPr/>
        </p:nvSpPr>
        <p:spPr>
          <a:xfrm rot="16200000">
            <a:off x="-53496" y="3337781"/>
            <a:ext cx="1415772" cy="338554"/>
          </a:xfrm>
          <a:prstGeom prst="rect">
            <a:avLst/>
          </a:prstGeom>
          <a:noFill/>
        </p:spPr>
        <p:txBody>
          <a:bodyPr wrap="none" rtlCol="0">
            <a:spAutoFit/>
          </a:bodyPr>
          <a:lstStyle/>
          <a:p>
            <a:r>
              <a:rPr lang="en-US" sz="1600" b="1" dirty="0" err="1"/>
              <a:t>能源消费总量</a:t>
            </a:r>
            <a:endParaRPr lang="en-US" sz="1600" b="1" dirty="0"/>
          </a:p>
        </p:txBody>
      </p:sp>
      <p:cxnSp>
        <p:nvCxnSpPr>
          <p:cNvPr id="12" name="Straight Arrow Connector 11">
            <a:extLst>
              <a:ext uri="{FF2B5EF4-FFF2-40B4-BE49-F238E27FC236}">
                <a16:creationId xmlns:a16="http://schemas.microsoft.com/office/drawing/2014/main" id="{5A25513B-201E-1A11-EA29-5CE0EC1D6C77}"/>
              </a:ext>
            </a:extLst>
          </p:cNvPr>
          <p:cNvCxnSpPr/>
          <p:nvPr/>
        </p:nvCxnSpPr>
        <p:spPr>
          <a:xfrm flipV="1">
            <a:off x="808278" y="2199190"/>
            <a:ext cx="0" cy="2885766"/>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7BE1C59-2664-A91C-8BBE-DAA1901D21AD}"/>
              </a:ext>
            </a:extLst>
          </p:cNvPr>
          <p:cNvCxnSpPr/>
          <p:nvPr/>
        </p:nvCxnSpPr>
        <p:spPr>
          <a:xfrm>
            <a:off x="981306" y="5257981"/>
            <a:ext cx="3445728" cy="0"/>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35EB576-64D2-D6AB-B6AC-BB20DA7B9478}"/>
              </a:ext>
            </a:extLst>
          </p:cNvPr>
          <p:cNvSpPr txBox="1"/>
          <p:nvPr/>
        </p:nvSpPr>
        <p:spPr>
          <a:xfrm>
            <a:off x="8357589" y="1780106"/>
            <a:ext cx="3780769" cy="3170099"/>
          </a:xfrm>
          <a:prstGeom prst="rect">
            <a:avLst/>
          </a:prstGeom>
          <a:noFill/>
        </p:spPr>
        <p:txBody>
          <a:bodyPr wrap="square" rtlCol="0">
            <a:spAutoFit/>
          </a:bodyPr>
          <a:lstStyle/>
          <a:p>
            <a:r>
              <a:rPr lang="en-US" sz="2000" b="1" dirty="0" err="1">
                <a:ea typeface="STXihei" panose="02010600040101010101" pitchFamily="2" charset="-122"/>
              </a:rPr>
              <a:t>研究目标</a:t>
            </a:r>
            <a:r>
              <a:rPr lang="en-US" sz="2000" b="1" dirty="0">
                <a:ea typeface="STXihei" panose="02010600040101010101" pitchFamily="2" charset="-122"/>
              </a:rPr>
              <a:t>:</a:t>
            </a:r>
          </a:p>
          <a:p>
            <a:endParaRPr lang="en-US" sz="2000" dirty="0">
              <a:ea typeface="STXihei" panose="02010600040101010101" pitchFamily="2" charset="-122"/>
            </a:endParaRPr>
          </a:p>
          <a:p>
            <a:pPr marL="342900" indent="-342900">
              <a:buFont typeface="+mj-lt"/>
              <a:buAutoNum type="arabicPeriod"/>
            </a:pPr>
            <a:r>
              <a:rPr lang="en-US" sz="2000" dirty="0" err="1">
                <a:ea typeface="STXihei" panose="02010600040101010101" pitchFamily="2" charset="-122"/>
              </a:rPr>
              <a:t>研究提高能效</a:t>
            </a:r>
            <a:r>
              <a:rPr lang="zh-CN" altLang="en-US" sz="2000" dirty="0">
                <a:ea typeface="STXihei" panose="02010600040101010101" pitchFamily="2" charset="-122"/>
              </a:rPr>
              <a:t>、降低能源需求的机遇</a:t>
            </a:r>
            <a:r>
              <a:rPr lang="en-US" sz="2000" dirty="0">
                <a:ea typeface="STXihei" panose="02010600040101010101" pitchFamily="2" charset="-122"/>
              </a:rPr>
              <a:t>;</a:t>
            </a:r>
          </a:p>
          <a:p>
            <a:pPr marL="342900" indent="-342900">
              <a:buFont typeface="+mj-lt"/>
              <a:buAutoNum type="arabicPeriod"/>
            </a:pPr>
            <a:endParaRPr lang="en-US" sz="2000" dirty="0">
              <a:ea typeface="STXihei" panose="02010600040101010101" pitchFamily="2" charset="-122"/>
            </a:endParaRPr>
          </a:p>
          <a:p>
            <a:pPr marL="342900" indent="-342900">
              <a:buFont typeface="+mj-lt"/>
              <a:buAutoNum type="arabicPeriod"/>
            </a:pPr>
            <a:r>
              <a:rPr lang="en-US" sz="2000" dirty="0" err="1">
                <a:ea typeface="STXihei" panose="02010600040101010101" pitchFamily="2" charset="-122"/>
              </a:rPr>
              <a:t>研究推动能源系统减排的主要策略</a:t>
            </a:r>
            <a:r>
              <a:rPr lang="en-US" sz="2000" dirty="0">
                <a:ea typeface="STXihei" panose="02010600040101010101" pitchFamily="2" charset="-122"/>
              </a:rPr>
              <a:t>;</a:t>
            </a:r>
          </a:p>
          <a:p>
            <a:pPr marL="342900" indent="-342900">
              <a:buFont typeface="+mj-lt"/>
              <a:buAutoNum type="arabicPeriod"/>
            </a:pPr>
            <a:endParaRPr lang="en-US" sz="2000" dirty="0">
              <a:ea typeface="STXihei" panose="02010600040101010101" pitchFamily="2" charset="-122"/>
            </a:endParaRPr>
          </a:p>
          <a:p>
            <a:pPr marL="342900" indent="-342900">
              <a:buFont typeface="+mj-lt"/>
              <a:buAutoNum type="arabicPeriod"/>
            </a:pPr>
            <a:r>
              <a:rPr lang="en-US" sz="2000" dirty="0" err="1">
                <a:ea typeface="STXihei" panose="02010600040101010101" pitchFamily="2" charset="-122"/>
              </a:rPr>
              <a:t>研究通过产业共生等手段推动难减排行业低碳化的策略</a:t>
            </a:r>
            <a:r>
              <a:rPr lang="en-US" sz="2000" dirty="0">
                <a:ea typeface="STXihei" panose="02010600040101010101" pitchFamily="2" charset="-122"/>
              </a:rPr>
              <a:t>.</a:t>
            </a:r>
          </a:p>
        </p:txBody>
      </p:sp>
      <p:sp>
        <p:nvSpPr>
          <p:cNvPr id="15" name="TextBox 14">
            <a:extLst>
              <a:ext uri="{FF2B5EF4-FFF2-40B4-BE49-F238E27FC236}">
                <a16:creationId xmlns:a16="http://schemas.microsoft.com/office/drawing/2014/main" id="{84EFF01C-5DA7-F363-1C20-75F032566C6F}"/>
              </a:ext>
            </a:extLst>
          </p:cNvPr>
          <p:cNvSpPr txBox="1"/>
          <p:nvPr/>
        </p:nvSpPr>
        <p:spPr>
          <a:xfrm>
            <a:off x="1860673" y="5261730"/>
            <a:ext cx="1826141" cy="338554"/>
          </a:xfrm>
          <a:prstGeom prst="rect">
            <a:avLst/>
          </a:prstGeom>
          <a:noFill/>
        </p:spPr>
        <p:txBody>
          <a:bodyPr wrap="none" rtlCol="0">
            <a:spAutoFit/>
          </a:bodyPr>
          <a:lstStyle/>
          <a:p>
            <a:r>
              <a:rPr lang="en-US" sz="1600" b="1" dirty="0" err="1"/>
              <a:t>单位能源的碳强度</a:t>
            </a:r>
            <a:endParaRPr lang="en-US" sz="1600" b="1" dirty="0"/>
          </a:p>
        </p:txBody>
      </p:sp>
      <p:sp>
        <p:nvSpPr>
          <p:cNvPr id="17" name="TextBox 16">
            <a:extLst>
              <a:ext uri="{FF2B5EF4-FFF2-40B4-BE49-F238E27FC236}">
                <a16:creationId xmlns:a16="http://schemas.microsoft.com/office/drawing/2014/main" id="{2EE18799-05F1-D2C0-4863-D60B63CA53D5}"/>
              </a:ext>
            </a:extLst>
          </p:cNvPr>
          <p:cNvSpPr txBox="1"/>
          <p:nvPr/>
        </p:nvSpPr>
        <p:spPr>
          <a:xfrm>
            <a:off x="981307" y="3802565"/>
            <a:ext cx="730407" cy="923330"/>
          </a:xfrm>
          <a:prstGeom prst="rect">
            <a:avLst/>
          </a:prstGeom>
          <a:noFill/>
        </p:spPr>
        <p:txBody>
          <a:bodyPr wrap="square" rtlCol="0">
            <a:spAutoFit/>
          </a:bodyPr>
          <a:lstStyle/>
          <a:p>
            <a:r>
              <a:rPr lang="en-US" dirty="0" err="1"/>
              <a:t>难减排行业</a:t>
            </a:r>
            <a:endParaRPr lang="en-US" dirty="0"/>
          </a:p>
        </p:txBody>
      </p:sp>
      <p:sp>
        <p:nvSpPr>
          <p:cNvPr id="18" name="TextBox 17">
            <a:extLst>
              <a:ext uri="{FF2B5EF4-FFF2-40B4-BE49-F238E27FC236}">
                <a16:creationId xmlns:a16="http://schemas.microsoft.com/office/drawing/2014/main" id="{D692EB71-B7A9-3D8B-109A-BAB5A44F758E}"/>
              </a:ext>
            </a:extLst>
          </p:cNvPr>
          <p:cNvSpPr txBox="1"/>
          <p:nvPr/>
        </p:nvSpPr>
        <p:spPr>
          <a:xfrm>
            <a:off x="4651308" y="1983698"/>
            <a:ext cx="3352149" cy="707886"/>
          </a:xfrm>
          <a:prstGeom prst="rect">
            <a:avLst/>
          </a:prstGeom>
          <a:noFill/>
        </p:spPr>
        <p:txBody>
          <a:bodyPr wrap="square">
            <a:spAutoFit/>
          </a:bodyPr>
          <a:lstStyle/>
          <a:p>
            <a:r>
              <a:rPr lang="en-US" sz="2000" b="1" dirty="0" err="1">
                <a:solidFill>
                  <a:schemeClr val="tx2">
                    <a:lumMod val="75000"/>
                    <a:lumOff val="25000"/>
                  </a:schemeClr>
                </a:solidFill>
                <a:cs typeface="Arial" panose="020B0604020202020204" pitchFamily="34" charset="0"/>
              </a:rPr>
              <a:t>需求侧手段</a:t>
            </a:r>
            <a:r>
              <a:rPr lang="en-US" sz="2000" dirty="0">
                <a:solidFill>
                  <a:schemeClr val="tx2">
                    <a:lumMod val="75000"/>
                    <a:lumOff val="25000"/>
                  </a:schemeClr>
                </a:solidFill>
                <a:cs typeface="Arial" panose="020B0604020202020204" pitchFamily="34" charset="0"/>
              </a:rPr>
              <a:t>: </a:t>
            </a:r>
            <a:r>
              <a:rPr lang="en-US" sz="2000" dirty="0" err="1">
                <a:solidFill>
                  <a:schemeClr val="tx2">
                    <a:lumMod val="75000"/>
                    <a:lumOff val="25000"/>
                  </a:schemeClr>
                </a:solidFill>
                <a:cs typeface="Arial" panose="020B0604020202020204" pitchFamily="34" charset="0"/>
              </a:rPr>
              <a:t>提高能源利用效率减少能源</a:t>
            </a:r>
            <a:r>
              <a:rPr lang="zh-CN" altLang="en-US" sz="2000" dirty="0">
                <a:solidFill>
                  <a:schemeClr val="tx2">
                    <a:lumMod val="75000"/>
                    <a:lumOff val="25000"/>
                  </a:schemeClr>
                </a:solidFill>
                <a:cs typeface="Arial" panose="020B0604020202020204" pitchFamily="34" charset="0"/>
              </a:rPr>
              <a:t>需求</a:t>
            </a:r>
            <a:endParaRPr lang="en-US" sz="1600" dirty="0">
              <a:solidFill>
                <a:schemeClr val="tx2">
                  <a:lumMod val="75000"/>
                  <a:lumOff val="25000"/>
                </a:schemeClr>
              </a:solidFill>
            </a:endParaRPr>
          </a:p>
        </p:txBody>
      </p:sp>
      <p:sp>
        <p:nvSpPr>
          <p:cNvPr id="19" name="TextBox 18">
            <a:extLst>
              <a:ext uri="{FF2B5EF4-FFF2-40B4-BE49-F238E27FC236}">
                <a16:creationId xmlns:a16="http://schemas.microsoft.com/office/drawing/2014/main" id="{372DA207-E874-4831-69A2-CD1BBB1D3C5C}"/>
              </a:ext>
            </a:extLst>
          </p:cNvPr>
          <p:cNvSpPr txBox="1"/>
          <p:nvPr/>
        </p:nvSpPr>
        <p:spPr>
          <a:xfrm>
            <a:off x="4689500" y="3701750"/>
            <a:ext cx="3707248" cy="707886"/>
          </a:xfrm>
          <a:prstGeom prst="rect">
            <a:avLst/>
          </a:prstGeom>
          <a:noFill/>
        </p:spPr>
        <p:txBody>
          <a:bodyPr wrap="square">
            <a:spAutoFit/>
          </a:bodyPr>
          <a:lstStyle/>
          <a:p>
            <a:r>
              <a:rPr lang="en-US" sz="2000" b="1" dirty="0" err="1">
                <a:solidFill>
                  <a:schemeClr val="accent3">
                    <a:lumMod val="75000"/>
                  </a:schemeClr>
                </a:solidFill>
                <a:cs typeface="Arial" panose="020B0604020202020204" pitchFamily="34" charset="0"/>
              </a:rPr>
              <a:t>供给侧手段</a:t>
            </a:r>
            <a:r>
              <a:rPr lang="en-US" sz="2000" dirty="0">
                <a:solidFill>
                  <a:schemeClr val="accent3">
                    <a:lumMod val="75000"/>
                  </a:schemeClr>
                </a:solidFill>
                <a:cs typeface="Arial" panose="020B0604020202020204" pitchFamily="34" charset="0"/>
              </a:rPr>
              <a:t>: </a:t>
            </a:r>
            <a:r>
              <a:rPr lang="en-US" sz="2000" dirty="0" err="1">
                <a:solidFill>
                  <a:schemeClr val="accent3">
                    <a:lumMod val="75000"/>
                  </a:schemeClr>
                </a:solidFill>
                <a:cs typeface="Arial" panose="020B0604020202020204" pitchFamily="34" charset="0"/>
              </a:rPr>
              <a:t>推动能源系统低碳化</a:t>
            </a:r>
            <a:endParaRPr lang="en-US" sz="2000" dirty="0">
              <a:solidFill>
                <a:schemeClr val="accent3">
                  <a:lumMod val="75000"/>
                </a:schemeClr>
              </a:solidFill>
            </a:endParaRPr>
          </a:p>
        </p:txBody>
      </p:sp>
      <p:sp>
        <p:nvSpPr>
          <p:cNvPr id="22" name="TextBox 21">
            <a:extLst>
              <a:ext uri="{FF2B5EF4-FFF2-40B4-BE49-F238E27FC236}">
                <a16:creationId xmlns:a16="http://schemas.microsoft.com/office/drawing/2014/main" id="{ED4012BD-21BC-F23E-C489-BBC27B338693}"/>
              </a:ext>
            </a:extLst>
          </p:cNvPr>
          <p:cNvSpPr txBox="1"/>
          <p:nvPr/>
        </p:nvSpPr>
        <p:spPr>
          <a:xfrm>
            <a:off x="275912" y="206727"/>
            <a:ext cx="9272124" cy="523220"/>
          </a:xfrm>
          <a:prstGeom prst="rect">
            <a:avLst/>
          </a:prstGeom>
          <a:noFill/>
        </p:spPr>
        <p:txBody>
          <a:bodyPr wrap="square">
            <a:spAutoFit/>
          </a:bodyPr>
          <a:lstStyle/>
          <a:p>
            <a:r>
              <a:rPr lang="en-US" sz="2800" b="1" i="0" u="none" strike="noStrike" dirty="0" err="1">
                <a:effectLst/>
              </a:rPr>
              <a:t>推动碳中和的两类手段</a:t>
            </a:r>
            <a:r>
              <a:rPr lang="zh-CN" altLang="en-US" sz="2800" b="1" dirty="0">
                <a:sym typeface="Wingdings" pitchFamily="2" charset="2"/>
              </a:rPr>
              <a:t>：需求侧和供给侧手段</a:t>
            </a:r>
            <a:endParaRPr lang="en-US" sz="2800" b="1" i="0" u="none" strike="noStrike" dirty="0">
              <a:effectLst/>
            </a:endParaRPr>
          </a:p>
        </p:txBody>
      </p:sp>
    </p:spTree>
    <p:extLst>
      <p:ext uri="{BB962C8B-B14F-4D97-AF65-F5344CB8AC3E}">
        <p14:creationId xmlns:p14="http://schemas.microsoft.com/office/powerpoint/2010/main" val="3795021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hat Are Atmospheric Aerosols?">
            <a:extLst>
              <a:ext uri="{FF2B5EF4-FFF2-40B4-BE49-F238E27FC236}">
                <a16:creationId xmlns:a16="http://schemas.microsoft.com/office/drawing/2014/main" id="{400421C4-7C2A-1FCD-F2C9-993F89ABBECE}"/>
              </a:ext>
            </a:extLst>
          </p:cNvPr>
          <p:cNvSpPr txBox="1">
            <a:spLocks/>
          </p:cNvSpPr>
          <p:nvPr/>
        </p:nvSpPr>
        <p:spPr>
          <a:xfrm>
            <a:off x="79513" y="69321"/>
            <a:ext cx="11961475" cy="506960"/>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550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latin typeface="STXihei" panose="02010600040101010101" pitchFamily="2" charset="-122"/>
              <a:ea typeface="STXihei" panose="02010600040101010101" pitchFamily="2" charset="-122"/>
            </a:endParaRPr>
          </a:p>
        </p:txBody>
      </p:sp>
      <p:pic>
        <p:nvPicPr>
          <p:cNvPr id="5" name="Picture 4" descr="A picture containing text, screenshot, font, number&#10;&#10;Description automatically generated">
            <a:extLst>
              <a:ext uri="{FF2B5EF4-FFF2-40B4-BE49-F238E27FC236}">
                <a16:creationId xmlns:a16="http://schemas.microsoft.com/office/drawing/2014/main" id="{CE0175EA-FBE0-8585-A667-A120EAEF213D}"/>
              </a:ext>
            </a:extLst>
          </p:cNvPr>
          <p:cNvPicPr>
            <a:picLocks noChangeAspect="1"/>
          </p:cNvPicPr>
          <p:nvPr/>
        </p:nvPicPr>
        <p:blipFill>
          <a:blip r:embed="rId2"/>
          <a:stretch>
            <a:fillRect/>
          </a:stretch>
        </p:blipFill>
        <p:spPr>
          <a:xfrm>
            <a:off x="222405" y="3135477"/>
            <a:ext cx="7006084" cy="3640094"/>
          </a:xfrm>
          <a:prstGeom prst="rect">
            <a:avLst/>
          </a:prstGeom>
        </p:spPr>
      </p:pic>
      <p:sp>
        <p:nvSpPr>
          <p:cNvPr id="7" name="TextBox 6">
            <a:extLst>
              <a:ext uri="{FF2B5EF4-FFF2-40B4-BE49-F238E27FC236}">
                <a16:creationId xmlns:a16="http://schemas.microsoft.com/office/drawing/2014/main" id="{21A8A914-9152-96EB-060A-986680EAF248}"/>
              </a:ext>
            </a:extLst>
          </p:cNvPr>
          <p:cNvSpPr txBox="1"/>
          <p:nvPr/>
        </p:nvSpPr>
        <p:spPr>
          <a:xfrm>
            <a:off x="7756634" y="912911"/>
            <a:ext cx="4435366" cy="5632311"/>
          </a:xfrm>
          <a:prstGeom prst="rect">
            <a:avLst/>
          </a:prstGeom>
          <a:noFill/>
        </p:spPr>
        <p:txBody>
          <a:bodyPr wrap="square" rtlCol="0">
            <a:spAutoFit/>
          </a:bodyPr>
          <a:lstStyle/>
          <a:p>
            <a:r>
              <a:rPr lang="en-US" sz="2000" dirty="0">
                <a:latin typeface="+mn-ea"/>
              </a:rPr>
              <a:t>  </a:t>
            </a:r>
            <a:endParaRPr lang="en-US" sz="2000" b="1" dirty="0">
              <a:latin typeface="+mn-ea"/>
            </a:endParaRPr>
          </a:p>
          <a:p>
            <a:r>
              <a:rPr lang="en-US" sz="2000" b="1" dirty="0" err="1">
                <a:latin typeface="+mn-ea"/>
              </a:rPr>
              <a:t>推动农村建筑节能策略</a:t>
            </a:r>
            <a:r>
              <a:rPr lang="en-US" sz="2000" b="1" dirty="0">
                <a:latin typeface="+mn-ea"/>
              </a:rPr>
              <a:t>: </a:t>
            </a:r>
          </a:p>
          <a:p>
            <a:pPr marL="342900" indent="-342900">
              <a:buFont typeface="Arial" panose="020B0604020202020204" pitchFamily="34" charset="0"/>
              <a:buChar char="•"/>
            </a:pPr>
            <a:r>
              <a:rPr lang="en-US" sz="2000" dirty="0" err="1">
                <a:latin typeface="STXihei" panose="02010600040101010101" pitchFamily="2" charset="-122"/>
                <a:ea typeface="STXihei" panose="02010600040101010101" pitchFamily="2" charset="-122"/>
              </a:rPr>
              <a:t>尽量先推动节能</a:t>
            </a:r>
            <a:r>
              <a:rPr lang="zh-CN" altLang="en-US" sz="2000" dirty="0">
                <a:latin typeface="STXihei" panose="02010600040101010101" pitchFamily="2" charset="-122"/>
                <a:ea typeface="STXihei" panose="02010600040101010101" pitchFamily="2" charset="-122"/>
              </a:rPr>
              <a:t>、或者同步推动建筑节能改造和空气源热泵安装，这样可以降低空气源热泵容量需求，减少热泵成本和电网需求</a:t>
            </a:r>
            <a:r>
              <a:rPr lang="en-US" sz="2000" dirty="0">
                <a:latin typeface="STXihei" panose="02010600040101010101" pitchFamily="2" charset="-122"/>
                <a:ea typeface="STXihei" panose="02010600040101010101" pitchFamily="2" charset="-122"/>
              </a:rPr>
              <a:t>;</a:t>
            </a:r>
          </a:p>
          <a:p>
            <a:pPr marL="342900" indent="-342900">
              <a:buFont typeface="Arial" panose="020B0604020202020204" pitchFamily="34" charset="0"/>
              <a:buChar char="•"/>
            </a:pPr>
            <a:r>
              <a:rPr lang="zh-CN" altLang="en-US" sz="2000" dirty="0">
                <a:latin typeface="STXihei" panose="02010600040101010101" pitchFamily="2" charset="-122"/>
                <a:ea typeface="STXihei" panose="02010600040101010101" pitchFamily="2" charset="-122"/>
              </a:rPr>
              <a:t>同步推动建筑节能和清洁取暖</a:t>
            </a:r>
            <a:r>
              <a:rPr lang="en-US" sz="2000" dirty="0" err="1">
                <a:latin typeface="STXihei" panose="02010600040101010101" pitchFamily="2" charset="-122"/>
                <a:ea typeface="STXihei" panose="02010600040101010101" pitchFamily="2" charset="-122"/>
              </a:rPr>
              <a:t>有利于减少居民用气</a:t>
            </a:r>
            <a:r>
              <a:rPr lang="zh-CN" altLang="en-US" sz="2000" dirty="0">
                <a:latin typeface="STXihei" panose="02010600040101010101" pitchFamily="2" charset="-122"/>
                <a:ea typeface="STXihei" panose="02010600040101010101" pitchFamily="2" charset="-122"/>
              </a:rPr>
              <a:t>、用电的运行成本，降低返媒风险。</a:t>
            </a:r>
            <a:endParaRPr lang="en-US" sz="2000" dirty="0">
              <a:latin typeface="STXihei" panose="02010600040101010101" pitchFamily="2" charset="-122"/>
              <a:ea typeface="STXihei" panose="02010600040101010101" pitchFamily="2" charset="-122"/>
            </a:endParaRPr>
          </a:p>
          <a:p>
            <a:pPr marL="342900" indent="-342900">
              <a:buFont typeface="Arial" panose="020B0604020202020204" pitchFamily="34" charset="0"/>
              <a:buChar char="•"/>
            </a:pPr>
            <a:endParaRPr lang="en-US" sz="2000" dirty="0">
              <a:latin typeface="+mn-ea"/>
            </a:endParaRPr>
          </a:p>
          <a:p>
            <a:r>
              <a:rPr lang="en-US" sz="2000" b="1" dirty="0" err="1">
                <a:latin typeface="+mn-ea"/>
              </a:rPr>
              <a:t>补贴政策</a:t>
            </a:r>
            <a:r>
              <a:rPr lang="en-US" sz="2000" b="1" dirty="0">
                <a:latin typeface="+mn-ea"/>
              </a:rPr>
              <a:t>:</a:t>
            </a:r>
          </a:p>
          <a:p>
            <a:pPr marL="342900" indent="-342900">
              <a:buFont typeface="Arial" panose="020B0604020202020204" pitchFamily="34" charset="0"/>
              <a:buChar char="•"/>
            </a:pPr>
            <a:r>
              <a:rPr lang="en-US" sz="2000" dirty="0" err="1">
                <a:latin typeface="STXihei" panose="02010600040101010101" pitchFamily="2" charset="-122"/>
                <a:ea typeface="STXihei" panose="02010600040101010101" pitchFamily="2" charset="-122"/>
              </a:rPr>
              <a:t>用建筑节能补贴代替燃料补贴可以促进减排的同时降低居民取暖运行成本</a:t>
            </a:r>
            <a:r>
              <a:rPr lang="zh-CN" altLang="en-US" sz="2000" dirty="0">
                <a:latin typeface="STXihei" panose="02010600040101010101" pitchFamily="2" charset="-122"/>
                <a:ea typeface="STXihei" panose="02010600040101010101" pitchFamily="2" charset="-122"/>
              </a:rPr>
              <a:t>。</a:t>
            </a:r>
            <a:endParaRPr lang="en-US" sz="2000" dirty="0">
              <a:latin typeface="STXihei" panose="02010600040101010101" pitchFamily="2" charset="-122"/>
              <a:ea typeface="STXihei" panose="02010600040101010101" pitchFamily="2" charset="-122"/>
            </a:endParaRPr>
          </a:p>
          <a:p>
            <a:r>
              <a:rPr lang="en-US" sz="2000" dirty="0">
                <a:latin typeface="+mn-ea"/>
              </a:rPr>
              <a:t> </a:t>
            </a:r>
          </a:p>
          <a:p>
            <a:r>
              <a:rPr lang="en-US" sz="2000" b="1" dirty="0" err="1">
                <a:latin typeface="+mn-ea"/>
              </a:rPr>
              <a:t>新建农村建筑</a:t>
            </a:r>
            <a:r>
              <a:rPr lang="en-US" sz="2000" b="1" dirty="0">
                <a:latin typeface="+mn-ea"/>
              </a:rPr>
              <a:t>:</a:t>
            </a:r>
          </a:p>
          <a:p>
            <a:pPr marL="342900" indent="-342900">
              <a:buFont typeface="Arial" panose="020B0604020202020204" pitchFamily="34" charset="0"/>
              <a:buChar char="•"/>
            </a:pPr>
            <a:r>
              <a:rPr lang="en-US" sz="2000" dirty="0" err="1">
                <a:latin typeface="STXihei" panose="02010600040101010101" pitchFamily="2" charset="-122"/>
                <a:ea typeface="STXihei" panose="02010600040101010101" pitchFamily="2" charset="-122"/>
              </a:rPr>
              <a:t>在富裕地区的新建农村建筑可以推动高水平建筑节能</a:t>
            </a:r>
            <a:r>
              <a:rPr lang="en-US" sz="2000" dirty="0">
                <a:latin typeface="STXihei" panose="02010600040101010101" pitchFamily="2" charset="-122"/>
                <a:ea typeface="STXihei" panose="02010600040101010101" pitchFamily="2" charset="-122"/>
              </a:rPr>
              <a:t>.</a:t>
            </a:r>
          </a:p>
        </p:txBody>
      </p:sp>
      <p:pic>
        <p:nvPicPr>
          <p:cNvPr id="8" name="Picture 7">
            <a:extLst>
              <a:ext uri="{FF2B5EF4-FFF2-40B4-BE49-F238E27FC236}">
                <a16:creationId xmlns:a16="http://schemas.microsoft.com/office/drawing/2014/main" id="{BCDFD512-C5CB-13B1-33BC-B72BD2A63A9B}"/>
              </a:ext>
            </a:extLst>
          </p:cNvPr>
          <p:cNvPicPr>
            <a:picLocks noChangeAspect="1"/>
          </p:cNvPicPr>
          <p:nvPr/>
        </p:nvPicPr>
        <p:blipFill>
          <a:blip r:embed="rId3"/>
          <a:stretch>
            <a:fillRect/>
          </a:stretch>
        </p:blipFill>
        <p:spPr>
          <a:xfrm>
            <a:off x="293350" y="914652"/>
            <a:ext cx="7129671" cy="2025613"/>
          </a:xfrm>
          <a:prstGeom prst="rect">
            <a:avLst/>
          </a:prstGeom>
        </p:spPr>
      </p:pic>
      <p:sp>
        <p:nvSpPr>
          <p:cNvPr id="11" name="TextBox 10">
            <a:extLst>
              <a:ext uri="{FF2B5EF4-FFF2-40B4-BE49-F238E27FC236}">
                <a16:creationId xmlns:a16="http://schemas.microsoft.com/office/drawing/2014/main" id="{D9362F92-D76F-4C36-4150-42F406E9A1C6}"/>
              </a:ext>
            </a:extLst>
          </p:cNvPr>
          <p:cNvSpPr txBox="1"/>
          <p:nvPr/>
        </p:nvSpPr>
        <p:spPr>
          <a:xfrm>
            <a:off x="2895599" y="1109864"/>
            <a:ext cx="697627" cy="369332"/>
          </a:xfrm>
          <a:prstGeom prst="rect">
            <a:avLst/>
          </a:prstGeom>
          <a:noFill/>
        </p:spPr>
        <p:txBody>
          <a:bodyPr wrap="none" rtlCol="0">
            <a:spAutoFit/>
          </a:bodyPr>
          <a:lstStyle/>
          <a:p>
            <a:r>
              <a:rPr lang="en-US" b="1" dirty="0">
                <a:latin typeface="STXihei" panose="02010600040101010101" pitchFamily="2" charset="-122"/>
                <a:ea typeface="STXihei" panose="02010600040101010101" pitchFamily="2" charset="-122"/>
              </a:rPr>
              <a:t>2022</a:t>
            </a:r>
          </a:p>
        </p:txBody>
      </p:sp>
      <p:sp>
        <p:nvSpPr>
          <p:cNvPr id="2" name="TextBox 1">
            <a:extLst>
              <a:ext uri="{FF2B5EF4-FFF2-40B4-BE49-F238E27FC236}">
                <a16:creationId xmlns:a16="http://schemas.microsoft.com/office/drawing/2014/main" id="{D9B1DDDA-3F86-413C-8235-82D95DF92577}"/>
              </a:ext>
            </a:extLst>
          </p:cNvPr>
          <p:cNvSpPr txBox="1"/>
          <p:nvPr/>
        </p:nvSpPr>
        <p:spPr>
          <a:xfrm>
            <a:off x="293350" y="21943"/>
            <a:ext cx="6437981" cy="523220"/>
          </a:xfrm>
          <a:prstGeom prst="rect">
            <a:avLst/>
          </a:prstGeom>
          <a:noFill/>
        </p:spPr>
        <p:txBody>
          <a:bodyPr wrap="none" rtlCol="0">
            <a:spAutoFit/>
          </a:bodyPr>
          <a:lstStyle/>
          <a:p>
            <a:r>
              <a:rPr lang="en-US" sz="2800" b="1" dirty="0" err="1">
                <a:latin typeface="STXihei" panose="02010600040101010101" pitchFamily="2" charset="-122"/>
                <a:ea typeface="STXihei" panose="02010600040101010101" pitchFamily="2" charset="-122"/>
              </a:rPr>
              <a:t>需求侧</a:t>
            </a:r>
            <a:r>
              <a:rPr lang="en-US" sz="2800" b="1" dirty="0">
                <a:latin typeface="STXihei" panose="02010600040101010101" pitchFamily="2" charset="-122"/>
                <a:ea typeface="STXihei" panose="02010600040101010101" pitchFamily="2" charset="-122"/>
              </a:rPr>
              <a:t>:  </a:t>
            </a:r>
            <a:r>
              <a:rPr lang="en-US" sz="2800" b="1" dirty="0" err="1">
                <a:latin typeface="STXihei" panose="02010600040101010101" pitchFamily="2" charset="-122"/>
                <a:ea typeface="STXihei" panose="02010600040101010101" pitchFamily="2" charset="-122"/>
              </a:rPr>
              <a:t>推动农村建筑节能的成本效益</a:t>
            </a:r>
            <a:endParaRPr lang="en-US" sz="2800" b="1" dirty="0">
              <a:latin typeface="STXihei" panose="02010600040101010101" pitchFamily="2" charset="-122"/>
              <a:ea typeface="STXihei" panose="02010600040101010101" pitchFamily="2" charset="-122"/>
            </a:endParaRPr>
          </a:p>
        </p:txBody>
      </p:sp>
      <p:pic>
        <p:nvPicPr>
          <p:cNvPr id="4" name="Picture 3">
            <a:extLst>
              <a:ext uri="{FF2B5EF4-FFF2-40B4-BE49-F238E27FC236}">
                <a16:creationId xmlns:a16="http://schemas.microsoft.com/office/drawing/2014/main" id="{1CD4A4A8-3CCF-BE52-5CAA-290422D4E157}"/>
              </a:ext>
            </a:extLst>
          </p:cNvPr>
          <p:cNvPicPr>
            <a:picLocks noChangeAspect="1"/>
          </p:cNvPicPr>
          <p:nvPr/>
        </p:nvPicPr>
        <p:blipFill rotWithShape="1">
          <a:blip r:embed="rId4"/>
          <a:srcRect l="5525" r="19726" b="-3"/>
          <a:stretch/>
        </p:blipFill>
        <p:spPr>
          <a:xfrm>
            <a:off x="4908943" y="623659"/>
            <a:ext cx="2483295" cy="1486186"/>
          </a:xfrm>
          <a:prstGeom prst="rect">
            <a:avLst/>
          </a:prstGeom>
        </p:spPr>
      </p:pic>
      <p:sp>
        <p:nvSpPr>
          <p:cNvPr id="6" name="TextBox 5">
            <a:extLst>
              <a:ext uri="{FF2B5EF4-FFF2-40B4-BE49-F238E27FC236}">
                <a16:creationId xmlns:a16="http://schemas.microsoft.com/office/drawing/2014/main" id="{B5C9B768-1EDC-A9F9-0608-4C6ECC86E83E}"/>
              </a:ext>
            </a:extLst>
          </p:cNvPr>
          <p:cNvSpPr txBox="1"/>
          <p:nvPr/>
        </p:nvSpPr>
        <p:spPr>
          <a:xfrm>
            <a:off x="269045" y="740532"/>
            <a:ext cx="2262158" cy="369332"/>
          </a:xfrm>
          <a:prstGeom prst="rect">
            <a:avLst/>
          </a:prstGeom>
          <a:noFill/>
        </p:spPr>
        <p:txBody>
          <a:bodyPr wrap="none" rtlCol="0">
            <a:spAutoFit/>
          </a:bodyPr>
          <a:lstStyle/>
          <a:p>
            <a:r>
              <a:rPr lang="en-US" altLang="zh-CN" dirty="0">
                <a:latin typeface="STXihei" panose="02010600040101010101" pitchFamily="2" charset="-122"/>
                <a:ea typeface="STXihei" panose="02010600040101010101" pitchFamily="2" charset="-122"/>
              </a:rPr>
              <a:t>《</a:t>
            </a:r>
            <a:r>
              <a:rPr lang="en-US" dirty="0" err="1">
                <a:latin typeface="STXihei" panose="02010600040101010101" pitchFamily="2" charset="-122"/>
                <a:ea typeface="STXihei" panose="02010600040101010101" pitchFamily="2" charset="-122"/>
              </a:rPr>
              <a:t>环境科学与技术</a:t>
            </a:r>
            <a:r>
              <a:rPr lang="en-US" altLang="zh-CN" dirty="0">
                <a:latin typeface="STXihei" panose="02010600040101010101" pitchFamily="2" charset="-122"/>
                <a:ea typeface="STXihei" panose="02010600040101010101" pitchFamily="2" charset="-122"/>
              </a:rPr>
              <a:t>》</a:t>
            </a:r>
            <a:endParaRPr lang="en-US" dirty="0">
              <a:latin typeface="STXihei" panose="02010600040101010101" pitchFamily="2" charset="-122"/>
              <a:ea typeface="STXihei" panose="02010600040101010101" pitchFamily="2" charset="-122"/>
            </a:endParaRPr>
          </a:p>
        </p:txBody>
      </p:sp>
      <p:sp>
        <p:nvSpPr>
          <p:cNvPr id="9" name="TextBox 8">
            <a:extLst>
              <a:ext uri="{FF2B5EF4-FFF2-40B4-BE49-F238E27FC236}">
                <a16:creationId xmlns:a16="http://schemas.microsoft.com/office/drawing/2014/main" id="{0C33B990-973F-5086-5B9B-AB12912085AE}"/>
              </a:ext>
            </a:extLst>
          </p:cNvPr>
          <p:cNvSpPr txBox="1"/>
          <p:nvPr/>
        </p:nvSpPr>
        <p:spPr>
          <a:xfrm>
            <a:off x="2623930" y="3547660"/>
            <a:ext cx="1444626" cy="338554"/>
          </a:xfrm>
          <a:prstGeom prst="rect">
            <a:avLst/>
          </a:prstGeom>
          <a:noFill/>
        </p:spPr>
        <p:txBody>
          <a:bodyPr wrap="none" rtlCol="0">
            <a:spAutoFit/>
          </a:bodyPr>
          <a:lstStyle/>
          <a:p>
            <a:r>
              <a:rPr lang="en-US" sz="1600" b="1" dirty="0" err="1">
                <a:solidFill>
                  <a:srgbClr val="002FA7"/>
                </a:solidFill>
                <a:latin typeface="STXihei" panose="02010600040101010101" pitchFamily="2" charset="-122"/>
                <a:ea typeface="STXihei" panose="02010600040101010101" pitchFamily="2" charset="-122"/>
              </a:rPr>
              <a:t>温室气体排放</a:t>
            </a:r>
            <a:endParaRPr lang="en-US" sz="1600" b="1" dirty="0">
              <a:solidFill>
                <a:srgbClr val="002FA7"/>
              </a:solidFill>
              <a:latin typeface="STXihei" panose="02010600040101010101" pitchFamily="2" charset="-122"/>
              <a:ea typeface="STXihei" panose="02010600040101010101" pitchFamily="2" charset="-122"/>
            </a:endParaRPr>
          </a:p>
        </p:txBody>
      </p:sp>
      <p:sp>
        <p:nvSpPr>
          <p:cNvPr id="10" name="TextBox 9">
            <a:extLst>
              <a:ext uri="{FF2B5EF4-FFF2-40B4-BE49-F238E27FC236}">
                <a16:creationId xmlns:a16="http://schemas.microsoft.com/office/drawing/2014/main" id="{1475CBF8-D27C-BBC7-6343-6BF4A5B0C63A}"/>
              </a:ext>
            </a:extLst>
          </p:cNvPr>
          <p:cNvSpPr txBox="1"/>
          <p:nvPr/>
        </p:nvSpPr>
        <p:spPr>
          <a:xfrm>
            <a:off x="4218323" y="3559789"/>
            <a:ext cx="1654620" cy="338554"/>
          </a:xfrm>
          <a:prstGeom prst="rect">
            <a:avLst/>
          </a:prstGeom>
          <a:noFill/>
        </p:spPr>
        <p:txBody>
          <a:bodyPr wrap="none" rtlCol="0">
            <a:spAutoFit/>
          </a:bodyPr>
          <a:lstStyle/>
          <a:p>
            <a:r>
              <a:rPr lang="en-US" sz="1600" b="1" dirty="0" err="1">
                <a:solidFill>
                  <a:srgbClr val="BE8C00"/>
                </a:solidFill>
                <a:latin typeface="STXihei" panose="02010600040101010101" pitchFamily="2" charset="-122"/>
                <a:ea typeface="STXihei" panose="02010600040101010101" pitchFamily="2" charset="-122"/>
              </a:rPr>
              <a:t>居民年化总成本</a:t>
            </a:r>
            <a:endParaRPr lang="en-US" sz="1600" b="1" dirty="0">
              <a:solidFill>
                <a:srgbClr val="BE8C00"/>
              </a:solidFill>
              <a:latin typeface="STXihei" panose="02010600040101010101" pitchFamily="2" charset="-122"/>
              <a:ea typeface="STXihei" panose="02010600040101010101" pitchFamily="2" charset="-122"/>
            </a:endParaRPr>
          </a:p>
        </p:txBody>
      </p:sp>
      <p:sp>
        <p:nvSpPr>
          <p:cNvPr id="12" name="TextBox 11">
            <a:extLst>
              <a:ext uri="{FF2B5EF4-FFF2-40B4-BE49-F238E27FC236}">
                <a16:creationId xmlns:a16="http://schemas.microsoft.com/office/drawing/2014/main" id="{81F04E54-3BC6-BCE1-567B-249D214F8BF9}"/>
              </a:ext>
            </a:extLst>
          </p:cNvPr>
          <p:cNvSpPr txBox="1"/>
          <p:nvPr/>
        </p:nvSpPr>
        <p:spPr>
          <a:xfrm>
            <a:off x="5771281" y="3579182"/>
            <a:ext cx="1864613" cy="338554"/>
          </a:xfrm>
          <a:prstGeom prst="rect">
            <a:avLst/>
          </a:prstGeom>
          <a:noFill/>
        </p:spPr>
        <p:txBody>
          <a:bodyPr wrap="none" rtlCol="0">
            <a:spAutoFit/>
          </a:bodyPr>
          <a:lstStyle/>
          <a:p>
            <a:r>
              <a:rPr lang="en-US" sz="1600" b="1" dirty="0" err="1">
                <a:solidFill>
                  <a:srgbClr val="482B21"/>
                </a:solidFill>
                <a:latin typeface="STXihei" panose="02010600040101010101" pitchFamily="2" charset="-122"/>
                <a:ea typeface="STXihei" panose="02010600040101010101" pitchFamily="2" charset="-122"/>
              </a:rPr>
              <a:t>居民初始投资成本</a:t>
            </a:r>
            <a:endParaRPr lang="en-US" sz="1600" b="1" dirty="0">
              <a:solidFill>
                <a:srgbClr val="482B21"/>
              </a:solidFill>
              <a:latin typeface="STXihei" panose="02010600040101010101" pitchFamily="2" charset="-122"/>
              <a:ea typeface="STXihei" panose="02010600040101010101" pitchFamily="2" charset="-122"/>
            </a:endParaRPr>
          </a:p>
        </p:txBody>
      </p:sp>
      <p:sp>
        <p:nvSpPr>
          <p:cNvPr id="13" name="TextBox 12">
            <a:extLst>
              <a:ext uri="{FF2B5EF4-FFF2-40B4-BE49-F238E27FC236}">
                <a16:creationId xmlns:a16="http://schemas.microsoft.com/office/drawing/2014/main" id="{02770E5C-B0DE-A1E6-AE6F-F963B529E00D}"/>
              </a:ext>
            </a:extLst>
          </p:cNvPr>
          <p:cNvSpPr txBox="1"/>
          <p:nvPr/>
        </p:nvSpPr>
        <p:spPr>
          <a:xfrm>
            <a:off x="269045" y="3569119"/>
            <a:ext cx="2464136" cy="307777"/>
          </a:xfrm>
          <a:prstGeom prst="rect">
            <a:avLst/>
          </a:prstGeom>
          <a:noFill/>
        </p:spPr>
        <p:txBody>
          <a:bodyPr wrap="none" rtlCol="0">
            <a:spAutoFit/>
          </a:bodyPr>
          <a:lstStyle/>
          <a:p>
            <a:r>
              <a:rPr lang="en-US" altLang="zh-CN" sz="1400" dirty="0">
                <a:latin typeface="STXihei" panose="02010600040101010101" pitchFamily="2" charset="-122"/>
                <a:ea typeface="STXihei" panose="02010600040101010101" pitchFamily="2" charset="-122"/>
              </a:rPr>
              <a:t>1.</a:t>
            </a:r>
            <a:r>
              <a:rPr lang="en-US" sz="1400" dirty="0">
                <a:latin typeface="STXihei" panose="02010600040101010101" pitchFamily="2" charset="-122"/>
                <a:ea typeface="STXihei" panose="02010600040101010101" pitchFamily="2" charset="-122"/>
              </a:rPr>
              <a:t>天然气取暖</a:t>
            </a:r>
            <a:r>
              <a:rPr lang="en-US" altLang="zh-CN" sz="1400" dirty="0">
                <a:latin typeface="STXihei" panose="02010600040101010101" pitchFamily="2" charset="-122"/>
                <a:ea typeface="STXihei" panose="02010600040101010101" pitchFamily="2" charset="-122"/>
              </a:rPr>
              <a:t>+</a:t>
            </a:r>
            <a:r>
              <a:rPr lang="zh-CN" altLang="en-US" sz="1400" dirty="0">
                <a:latin typeface="STXihei" panose="02010600040101010101" pitchFamily="2" charset="-122"/>
                <a:ea typeface="STXihei" panose="02010600040101010101" pitchFamily="2" charset="-122"/>
              </a:rPr>
              <a:t> 不做建筑节能</a:t>
            </a:r>
            <a:endParaRPr lang="en-US" sz="1400" dirty="0">
              <a:latin typeface="STXihei" panose="02010600040101010101" pitchFamily="2" charset="-122"/>
              <a:ea typeface="STXihei" panose="02010600040101010101" pitchFamily="2" charset="-122"/>
            </a:endParaRPr>
          </a:p>
        </p:txBody>
      </p:sp>
      <p:sp>
        <p:nvSpPr>
          <p:cNvPr id="14" name="TextBox 13">
            <a:extLst>
              <a:ext uri="{FF2B5EF4-FFF2-40B4-BE49-F238E27FC236}">
                <a16:creationId xmlns:a16="http://schemas.microsoft.com/office/drawing/2014/main" id="{6FB2B22E-A830-5D6D-63A0-60AEB2052251}"/>
              </a:ext>
            </a:extLst>
          </p:cNvPr>
          <p:cNvSpPr txBox="1"/>
          <p:nvPr/>
        </p:nvSpPr>
        <p:spPr>
          <a:xfrm>
            <a:off x="79512" y="4221086"/>
            <a:ext cx="2587567" cy="307777"/>
          </a:xfrm>
          <a:prstGeom prst="rect">
            <a:avLst/>
          </a:prstGeom>
          <a:noFill/>
        </p:spPr>
        <p:txBody>
          <a:bodyPr wrap="square" rtlCol="0">
            <a:spAutoFit/>
          </a:bodyPr>
          <a:lstStyle/>
          <a:p>
            <a:r>
              <a:rPr lang="en-US" altLang="zh-CN" sz="1400" dirty="0">
                <a:latin typeface="STXihei" panose="02010600040101010101" pitchFamily="2" charset="-122"/>
                <a:ea typeface="STXihei" panose="02010600040101010101" pitchFamily="2" charset="-122"/>
              </a:rPr>
              <a:t>2.</a:t>
            </a:r>
            <a:r>
              <a:rPr lang="en-US" sz="1400" dirty="0">
                <a:latin typeface="STXihei" panose="02010600040101010101" pitchFamily="2" charset="-122"/>
                <a:ea typeface="STXihei" panose="02010600040101010101" pitchFamily="2" charset="-122"/>
              </a:rPr>
              <a:t>空气源热泵</a:t>
            </a:r>
            <a:r>
              <a:rPr lang="en-US" altLang="zh-CN" sz="1400" dirty="0">
                <a:latin typeface="STXihei" panose="02010600040101010101" pitchFamily="2" charset="-122"/>
                <a:ea typeface="STXihei" panose="02010600040101010101" pitchFamily="2" charset="-122"/>
              </a:rPr>
              <a:t>+</a:t>
            </a:r>
            <a:r>
              <a:rPr lang="zh-CN" altLang="en-US" sz="1400" dirty="0">
                <a:latin typeface="STXihei" panose="02010600040101010101" pitchFamily="2" charset="-122"/>
                <a:ea typeface="STXihei" panose="02010600040101010101" pitchFamily="2" charset="-122"/>
              </a:rPr>
              <a:t> 不做建筑节能</a:t>
            </a:r>
            <a:endParaRPr lang="en-US" sz="1400" dirty="0">
              <a:latin typeface="STXihei" panose="02010600040101010101" pitchFamily="2" charset="-122"/>
              <a:ea typeface="STXihei" panose="02010600040101010101" pitchFamily="2" charset="-122"/>
            </a:endParaRPr>
          </a:p>
        </p:txBody>
      </p:sp>
      <p:sp>
        <p:nvSpPr>
          <p:cNvPr id="15" name="TextBox 14">
            <a:extLst>
              <a:ext uri="{FF2B5EF4-FFF2-40B4-BE49-F238E27FC236}">
                <a16:creationId xmlns:a16="http://schemas.microsoft.com/office/drawing/2014/main" id="{7657AFDE-0A2C-9365-6BCF-056172A08078}"/>
              </a:ext>
            </a:extLst>
          </p:cNvPr>
          <p:cNvSpPr txBox="1"/>
          <p:nvPr/>
        </p:nvSpPr>
        <p:spPr>
          <a:xfrm>
            <a:off x="0" y="4793709"/>
            <a:ext cx="1166796" cy="1169551"/>
          </a:xfrm>
          <a:prstGeom prst="rect">
            <a:avLst/>
          </a:prstGeom>
          <a:noFill/>
        </p:spPr>
        <p:txBody>
          <a:bodyPr wrap="square" rtlCol="0">
            <a:spAutoFit/>
          </a:bodyPr>
          <a:lstStyle/>
          <a:p>
            <a:r>
              <a:rPr lang="en-US" altLang="zh-CN" sz="1400" dirty="0">
                <a:latin typeface="STXihei" panose="02010600040101010101" pitchFamily="2" charset="-122"/>
                <a:ea typeface="STXihei" panose="02010600040101010101" pitchFamily="2" charset="-122"/>
              </a:rPr>
              <a:t>3.</a:t>
            </a:r>
            <a:r>
              <a:rPr lang="en-US" sz="1400" dirty="0">
                <a:latin typeface="STXihei" panose="02010600040101010101" pitchFamily="2" charset="-122"/>
                <a:ea typeface="STXihei" panose="02010600040101010101" pitchFamily="2" charset="-122"/>
              </a:rPr>
              <a:t>空气源热泵</a:t>
            </a:r>
            <a:r>
              <a:rPr lang="en-US" altLang="zh-CN" sz="1400" dirty="0">
                <a:latin typeface="STXihei" panose="02010600040101010101" pitchFamily="2" charset="-122"/>
                <a:ea typeface="STXihei" panose="02010600040101010101" pitchFamily="2" charset="-122"/>
              </a:rPr>
              <a:t>+</a:t>
            </a:r>
            <a:r>
              <a:rPr lang="zh-CN" altLang="en-US" sz="1400" dirty="0">
                <a:latin typeface="STXihei" panose="02010600040101010101" pitchFamily="2" charset="-122"/>
                <a:ea typeface="STXihei" panose="02010600040101010101" pitchFamily="2" charset="-122"/>
              </a:rPr>
              <a:t> 简单建筑节能（窗户、北墙保温）</a:t>
            </a:r>
            <a:endParaRPr lang="en-US" sz="1400" dirty="0">
              <a:latin typeface="STXihei" panose="02010600040101010101" pitchFamily="2" charset="-122"/>
              <a:ea typeface="STXihei" panose="02010600040101010101" pitchFamily="2" charset="-122"/>
            </a:endParaRPr>
          </a:p>
        </p:txBody>
      </p:sp>
      <p:sp>
        <p:nvSpPr>
          <p:cNvPr id="16" name="TextBox 15">
            <a:extLst>
              <a:ext uri="{FF2B5EF4-FFF2-40B4-BE49-F238E27FC236}">
                <a16:creationId xmlns:a16="http://schemas.microsoft.com/office/drawing/2014/main" id="{6464E473-3AD4-D40D-696C-3431D57F2680}"/>
              </a:ext>
            </a:extLst>
          </p:cNvPr>
          <p:cNvSpPr txBox="1"/>
          <p:nvPr/>
        </p:nvSpPr>
        <p:spPr>
          <a:xfrm>
            <a:off x="167092" y="6158254"/>
            <a:ext cx="2345635" cy="307777"/>
          </a:xfrm>
          <a:prstGeom prst="rect">
            <a:avLst/>
          </a:prstGeom>
          <a:noFill/>
        </p:spPr>
        <p:txBody>
          <a:bodyPr wrap="square" rtlCol="0">
            <a:spAutoFit/>
          </a:bodyPr>
          <a:lstStyle/>
          <a:p>
            <a:r>
              <a:rPr lang="en-US" altLang="zh-CN" sz="1400" dirty="0">
                <a:latin typeface="STXihei" panose="02010600040101010101" pitchFamily="2" charset="-122"/>
                <a:ea typeface="STXihei" panose="02010600040101010101" pitchFamily="2" charset="-122"/>
              </a:rPr>
              <a:t>4.</a:t>
            </a:r>
            <a:r>
              <a:rPr lang="en-US" sz="1400" dirty="0">
                <a:latin typeface="STXihei" panose="02010600040101010101" pitchFamily="2" charset="-122"/>
                <a:ea typeface="STXihei" panose="02010600040101010101" pitchFamily="2" charset="-122"/>
              </a:rPr>
              <a:t>空气源热泵</a:t>
            </a:r>
            <a:r>
              <a:rPr lang="en-US" altLang="zh-CN" sz="1400" dirty="0">
                <a:latin typeface="STXihei" panose="02010600040101010101" pitchFamily="2" charset="-122"/>
                <a:ea typeface="STXihei" panose="02010600040101010101" pitchFamily="2" charset="-122"/>
              </a:rPr>
              <a:t>+</a:t>
            </a:r>
            <a:r>
              <a:rPr lang="zh-CN" altLang="en-US" sz="1400" dirty="0">
                <a:latin typeface="STXihei" panose="02010600040101010101" pitchFamily="2" charset="-122"/>
                <a:ea typeface="STXihei" panose="02010600040101010101" pitchFamily="2" charset="-122"/>
              </a:rPr>
              <a:t> 整屋节能</a:t>
            </a:r>
            <a:endParaRPr lang="en-US" sz="1400" dirty="0">
              <a:latin typeface="STXihei" panose="02010600040101010101" pitchFamily="2" charset="-122"/>
              <a:ea typeface="STXihei" panose="02010600040101010101" pitchFamily="2" charset="-122"/>
            </a:endParaRPr>
          </a:p>
        </p:txBody>
      </p:sp>
      <p:sp>
        <p:nvSpPr>
          <p:cNvPr id="18" name="TextBox 17">
            <a:extLst>
              <a:ext uri="{FF2B5EF4-FFF2-40B4-BE49-F238E27FC236}">
                <a16:creationId xmlns:a16="http://schemas.microsoft.com/office/drawing/2014/main" id="{344F8034-013D-3713-77AB-13A60062C5C5}"/>
              </a:ext>
            </a:extLst>
          </p:cNvPr>
          <p:cNvSpPr txBox="1"/>
          <p:nvPr/>
        </p:nvSpPr>
        <p:spPr>
          <a:xfrm>
            <a:off x="2737088" y="6297592"/>
            <a:ext cx="1550504" cy="276999"/>
          </a:xfrm>
          <a:prstGeom prst="rect">
            <a:avLst/>
          </a:prstGeom>
          <a:noFill/>
        </p:spPr>
        <p:txBody>
          <a:bodyPr wrap="square">
            <a:spAutoFit/>
          </a:bodyPr>
          <a:lstStyle/>
          <a:p>
            <a:r>
              <a:rPr lang="zh-CN" altLang="en-US" sz="1200" dirty="0">
                <a:latin typeface="STXihei" panose="02010600040101010101" pitchFamily="2" charset="-122"/>
                <a:ea typeface="STXihei" panose="02010600040101010101" pitchFamily="2" charset="-122"/>
              </a:rPr>
              <a:t>吨</a:t>
            </a:r>
            <a:r>
              <a:rPr lang="en-US" altLang="zh-CN" sz="1200" dirty="0">
                <a:latin typeface="STXihei" panose="02010600040101010101" pitchFamily="2" charset="-122"/>
                <a:ea typeface="STXihei" panose="02010600040101010101" pitchFamily="2" charset="-122"/>
              </a:rPr>
              <a:t>-</a:t>
            </a:r>
            <a:r>
              <a:rPr lang="zh-CN" altLang="en-US" sz="1200" dirty="0">
                <a:latin typeface="STXihei" panose="02010600040101010101" pitchFamily="2" charset="-122"/>
                <a:ea typeface="STXihei" panose="02010600040101010101" pitchFamily="2" charset="-122"/>
              </a:rPr>
              <a:t>二氧化碳当量</a:t>
            </a:r>
            <a:endParaRPr lang="en-US" sz="1200" dirty="0">
              <a:latin typeface="STXihei" panose="02010600040101010101" pitchFamily="2" charset="-122"/>
              <a:ea typeface="STXihei" panose="02010600040101010101" pitchFamily="2" charset="-122"/>
            </a:endParaRPr>
          </a:p>
        </p:txBody>
      </p:sp>
      <p:sp>
        <p:nvSpPr>
          <p:cNvPr id="19" name="TextBox 18">
            <a:extLst>
              <a:ext uri="{FF2B5EF4-FFF2-40B4-BE49-F238E27FC236}">
                <a16:creationId xmlns:a16="http://schemas.microsoft.com/office/drawing/2014/main" id="{A8C64AB8-DBC2-7AB4-9084-EE30B35AEE33}"/>
              </a:ext>
            </a:extLst>
          </p:cNvPr>
          <p:cNvSpPr txBox="1"/>
          <p:nvPr/>
        </p:nvSpPr>
        <p:spPr>
          <a:xfrm>
            <a:off x="4856879" y="6347980"/>
            <a:ext cx="363212" cy="276999"/>
          </a:xfrm>
          <a:prstGeom prst="rect">
            <a:avLst/>
          </a:prstGeom>
          <a:noFill/>
        </p:spPr>
        <p:txBody>
          <a:bodyPr wrap="square">
            <a:spAutoFit/>
          </a:bodyPr>
          <a:lstStyle/>
          <a:p>
            <a:r>
              <a:rPr lang="en-US" sz="1200" dirty="0" err="1">
                <a:latin typeface="STXihei" panose="02010600040101010101" pitchFamily="2" charset="-122"/>
                <a:ea typeface="STXihei" panose="02010600040101010101" pitchFamily="2" charset="-122"/>
              </a:rPr>
              <a:t>元</a:t>
            </a:r>
            <a:endParaRPr lang="en-US" sz="1200" dirty="0">
              <a:latin typeface="STXihei" panose="02010600040101010101" pitchFamily="2" charset="-122"/>
              <a:ea typeface="STXihei" panose="02010600040101010101" pitchFamily="2" charset="-122"/>
            </a:endParaRPr>
          </a:p>
        </p:txBody>
      </p:sp>
      <p:sp>
        <p:nvSpPr>
          <p:cNvPr id="20" name="TextBox 19">
            <a:extLst>
              <a:ext uri="{FF2B5EF4-FFF2-40B4-BE49-F238E27FC236}">
                <a16:creationId xmlns:a16="http://schemas.microsoft.com/office/drawing/2014/main" id="{4E0F6ECD-83B5-0173-1963-0B0F53AAB11C}"/>
              </a:ext>
            </a:extLst>
          </p:cNvPr>
          <p:cNvSpPr txBox="1"/>
          <p:nvPr/>
        </p:nvSpPr>
        <p:spPr>
          <a:xfrm>
            <a:off x="6368119" y="6338432"/>
            <a:ext cx="363212" cy="276999"/>
          </a:xfrm>
          <a:prstGeom prst="rect">
            <a:avLst/>
          </a:prstGeom>
          <a:noFill/>
        </p:spPr>
        <p:txBody>
          <a:bodyPr wrap="square">
            <a:spAutoFit/>
          </a:bodyPr>
          <a:lstStyle/>
          <a:p>
            <a:r>
              <a:rPr lang="en-US" sz="1200" dirty="0" err="1">
                <a:latin typeface="STXihei" panose="02010600040101010101" pitchFamily="2" charset="-122"/>
                <a:ea typeface="STXihei" panose="02010600040101010101" pitchFamily="2" charset="-122"/>
              </a:rPr>
              <a:t>元</a:t>
            </a:r>
            <a:endParaRPr lang="en-US" sz="1200" dirty="0">
              <a:latin typeface="STXihei" panose="02010600040101010101" pitchFamily="2" charset="-122"/>
              <a:ea typeface="STXihei" panose="02010600040101010101" pitchFamily="2" charset="-122"/>
            </a:endParaRPr>
          </a:p>
        </p:txBody>
      </p:sp>
      <p:sp>
        <p:nvSpPr>
          <p:cNvPr id="21" name="TextBox 20">
            <a:extLst>
              <a:ext uri="{FF2B5EF4-FFF2-40B4-BE49-F238E27FC236}">
                <a16:creationId xmlns:a16="http://schemas.microsoft.com/office/drawing/2014/main" id="{4F9D60D3-9DF8-71FE-721F-BBD14D90795F}"/>
              </a:ext>
            </a:extLst>
          </p:cNvPr>
          <p:cNvSpPr txBox="1"/>
          <p:nvPr/>
        </p:nvSpPr>
        <p:spPr>
          <a:xfrm>
            <a:off x="6532588" y="4494628"/>
            <a:ext cx="989758" cy="830997"/>
          </a:xfrm>
          <a:prstGeom prst="rect">
            <a:avLst/>
          </a:prstGeom>
          <a:noFill/>
        </p:spPr>
        <p:txBody>
          <a:bodyPr wrap="square" rtlCol="0">
            <a:spAutoFit/>
          </a:bodyPr>
          <a:lstStyle/>
          <a:p>
            <a:r>
              <a:rPr lang="zh-CN" altLang="en-US" sz="1200" b="1" dirty="0">
                <a:latin typeface="STXihei" panose="02010600040101010101" pitchFamily="2" charset="-122"/>
                <a:ea typeface="STXihei" panose="02010600040101010101" pitchFamily="2" charset="-122"/>
              </a:rPr>
              <a:t>*</a:t>
            </a:r>
            <a:r>
              <a:rPr lang="en-US" sz="1200" b="1" dirty="0">
                <a:latin typeface="STXihei" panose="02010600040101010101" pitchFamily="2" charset="-122"/>
                <a:ea typeface="STXihei" panose="02010600040101010101" pitchFamily="2" charset="-122"/>
              </a:rPr>
              <a:t>计算基于</a:t>
            </a:r>
            <a:r>
              <a:rPr lang="en-US" altLang="zh-CN" sz="1200" b="1" dirty="0">
                <a:latin typeface="STXihei" panose="02010600040101010101" pitchFamily="2" charset="-122"/>
                <a:ea typeface="STXihei" panose="02010600040101010101" pitchFamily="2" charset="-122"/>
              </a:rPr>
              <a:t>2+26</a:t>
            </a:r>
            <a:r>
              <a:rPr lang="zh-CN" altLang="en-US" sz="1200" b="1" dirty="0">
                <a:latin typeface="STXihei" panose="02010600040101010101" pitchFamily="2" charset="-122"/>
                <a:ea typeface="STXihei" panose="02010600040101010101" pitchFamily="2" charset="-122"/>
              </a:rPr>
              <a:t>城市的典型农村农户</a:t>
            </a:r>
            <a:endParaRPr lang="en-US" sz="1200" b="1" dirty="0">
              <a:latin typeface="STXihei" panose="02010600040101010101" pitchFamily="2" charset="-122"/>
              <a:ea typeface="STXihei" panose="02010600040101010101" pitchFamily="2" charset="-122"/>
            </a:endParaRPr>
          </a:p>
        </p:txBody>
      </p:sp>
    </p:spTree>
    <p:extLst>
      <p:ext uri="{BB962C8B-B14F-4D97-AF65-F5344CB8AC3E}">
        <p14:creationId xmlns:p14="http://schemas.microsoft.com/office/powerpoint/2010/main" val="3148214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62CF1-54F7-238C-0E68-D3F5C21F6C33}"/>
            </a:ext>
          </a:extLst>
        </p:cNvPr>
        <p:cNvGrpSpPr/>
        <p:nvPr/>
      </p:nvGrpSpPr>
      <p:grpSpPr>
        <a:xfrm>
          <a:off x="0" y="0"/>
          <a:ext cx="0" cy="0"/>
          <a:chOff x="0" y="0"/>
          <a:chExt cx="0" cy="0"/>
        </a:xfrm>
      </p:grpSpPr>
      <p:sp>
        <p:nvSpPr>
          <p:cNvPr id="2" name="What Are Atmospheric Aerosols?">
            <a:extLst>
              <a:ext uri="{FF2B5EF4-FFF2-40B4-BE49-F238E27FC236}">
                <a16:creationId xmlns:a16="http://schemas.microsoft.com/office/drawing/2014/main" id="{1A69055D-A479-FDBB-9F8F-AC2E43A6F8BD}"/>
              </a:ext>
            </a:extLst>
          </p:cNvPr>
          <p:cNvSpPr txBox="1">
            <a:spLocks/>
          </p:cNvSpPr>
          <p:nvPr/>
        </p:nvSpPr>
        <p:spPr>
          <a:xfrm>
            <a:off x="79513" y="69321"/>
            <a:ext cx="11961475" cy="750818"/>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850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29" name="TextBox 28">
            <a:extLst>
              <a:ext uri="{FF2B5EF4-FFF2-40B4-BE49-F238E27FC236}">
                <a16:creationId xmlns:a16="http://schemas.microsoft.com/office/drawing/2014/main" id="{A05EFD7B-478B-9A6B-1E76-6901DDBED5E3}"/>
              </a:ext>
            </a:extLst>
          </p:cNvPr>
          <p:cNvSpPr txBox="1"/>
          <p:nvPr/>
        </p:nvSpPr>
        <p:spPr>
          <a:xfrm>
            <a:off x="222165" y="59388"/>
            <a:ext cx="901890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供给侧</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加速推动城市集中供暖能源转型可减少碳锁定</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Liu, S, Y Guo, F Wagner, H Liu, R Cui, DL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Mauzerall</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502CC8FD-698D-0BDA-B2DA-D78F3C2273A9}"/>
              </a:ext>
            </a:extLst>
          </p:cNvPr>
          <p:cNvSpPr txBox="1"/>
          <p:nvPr/>
        </p:nvSpPr>
        <p:spPr>
          <a:xfrm>
            <a:off x="351373" y="1182766"/>
            <a:ext cx="4675463"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solidFill>
                  <a:prstClr val="black"/>
                </a:solidFill>
                <a:latin typeface="STXihei" panose="02010600040101010101" pitchFamily="2" charset="-122"/>
                <a:ea typeface="STXihei" panose="02010600040101010101" pitchFamily="2" charset="-122"/>
                <a:cs typeface="Calibri" panose="020F0502020204030204" pitchFamily="34" charset="0"/>
              </a:rPr>
              <a:t>清洁供暖政策实施后</a:t>
            </a:r>
            <a:r>
              <a:rPr lang="zh-CN" altLang="en-US" sz="1600" dirty="0">
                <a:solidFill>
                  <a:prstClr val="black"/>
                </a:solidFill>
                <a:latin typeface="STXihei" panose="02010600040101010101" pitchFamily="2" charset="-122"/>
                <a:ea typeface="STXihei" panose="02010600040101010101" pitchFamily="2" charset="-122"/>
                <a:cs typeface="Calibri" panose="020F0502020204030204" pitchFamily="34" charset="0"/>
              </a:rPr>
              <a:t>，城市集中供暖对</a:t>
            </a:r>
            <a:r>
              <a:rPr lang="en-US" sz="1600" dirty="0" err="1">
                <a:solidFill>
                  <a:prstClr val="black"/>
                </a:solidFill>
                <a:latin typeface="STXihei" panose="02010600040101010101" pitchFamily="2" charset="-122"/>
                <a:ea typeface="STXihei" panose="02010600040101010101" pitchFamily="2" charset="-122"/>
                <a:cs typeface="Calibri" panose="020F0502020204030204" pitchFamily="34" charset="0"/>
              </a:rPr>
              <a:t>燃煤热电联产的依赖性进一步提高</a:t>
            </a:r>
            <a:r>
              <a:rPr lang="zh-CN" altLang="en-US" sz="1600" dirty="0">
                <a:solidFill>
                  <a:prstClr val="black"/>
                </a:solidFill>
                <a:latin typeface="STXihei" panose="02010600040101010101" pitchFamily="2" charset="-122"/>
                <a:ea typeface="STXihei" panose="02010600040101010101" pitchFamily="2" charset="-122"/>
                <a:cs typeface="Calibri" panose="020F0502020204030204" pitchFamily="34" charset="0"/>
              </a:rPr>
              <a:t>，这不仅增加了热力排放的碳锁定风险，而且热电联产的电力是电力系统中的“非灵活煤电”，会增加弃风弃光，给电力系统脱碳带来挑战。</a:t>
            </a:r>
            <a:endParaRPr kumimoji="0" 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研究</a:t>
            </a:r>
            <a:r>
              <a:rPr lang="en-US" sz="1600" dirty="0">
                <a:solidFill>
                  <a:prstClr val="black"/>
                </a:solidFill>
                <a:latin typeface="STXihei" panose="02010600040101010101" pitchFamily="2" charset="-122"/>
                <a:ea typeface="STXihei" panose="02010600040101010101" pitchFamily="2" charset="-122"/>
                <a:cs typeface="Calibri" panose="020F0502020204030204" pitchFamily="34" charset="0"/>
              </a:rPr>
              <a:t>关注</a:t>
            </a:r>
            <a:r>
              <a:rPr lang="en-US" altLang="zh-CN" sz="1600" dirty="0">
                <a:solidFill>
                  <a:prstClr val="black"/>
                </a:solidFill>
                <a:latin typeface="STXihei" panose="02010600040101010101" pitchFamily="2" charset="-122"/>
                <a:ea typeface="STXihei" panose="02010600040101010101" pitchFamily="2" charset="-122"/>
                <a:cs typeface="Calibri" panose="020F0502020204030204" pitchFamily="34" charset="0"/>
              </a:rPr>
              <a:t>2020-2030</a:t>
            </a:r>
            <a:r>
              <a:rPr lang="zh-CN" altLang="en-US" sz="1600" dirty="0">
                <a:solidFill>
                  <a:prstClr val="black"/>
                </a:solidFill>
                <a:latin typeface="STXihei" panose="02010600040101010101" pitchFamily="2" charset="-122"/>
                <a:ea typeface="STXihei" panose="02010600040101010101" pitchFamily="2" charset="-122"/>
                <a:cs typeface="Calibri" panose="020F0502020204030204" pitchFamily="34" charset="0"/>
              </a:rPr>
              <a:t>年近期十年内三种集中供暖投资情景：</a:t>
            </a:r>
            <a:endParaRPr kumimoji="0" 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高煤情景</a:t>
            </a:r>
            <a:r>
              <a:rPr kumimoji="0" lang="en-US" sz="1600"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a:t>
            </a:r>
            <a:r>
              <a:rPr kumimoji="0" 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集中供暖持续依赖已有和新建的燃煤热电联产机组</a:t>
            </a:r>
            <a:r>
              <a:rPr kumimoji="0" lang="zh-CN" alt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，十年内</a:t>
            </a:r>
            <a:r>
              <a:rPr lang="zh-CN" altLang="en-US" sz="1600" dirty="0">
                <a:solidFill>
                  <a:prstClr val="black"/>
                </a:solidFill>
                <a:latin typeface="STXihei" panose="02010600040101010101" pitchFamily="2" charset="-122"/>
                <a:ea typeface="STXihei" panose="02010600040101010101" pitchFamily="2" charset="-122"/>
                <a:cs typeface="Calibri" panose="020F0502020204030204" pitchFamily="34" charset="0"/>
              </a:rPr>
              <a:t>建设</a:t>
            </a:r>
            <a:r>
              <a:rPr lang="en-US" altLang="zh-CN" sz="1600" dirty="0">
                <a:solidFill>
                  <a:prstClr val="black"/>
                </a:solidFill>
                <a:latin typeface="STXihei" panose="02010600040101010101" pitchFamily="2" charset="-122"/>
                <a:ea typeface="STXihei" panose="02010600040101010101" pitchFamily="2" charset="-122"/>
                <a:cs typeface="Calibri" panose="020F0502020204030204" pitchFamily="34" charset="0"/>
              </a:rPr>
              <a:t>200GW</a:t>
            </a:r>
            <a:r>
              <a:rPr lang="zh-CN" altLang="en-US" sz="1600" dirty="0">
                <a:solidFill>
                  <a:prstClr val="black"/>
                </a:solidFill>
                <a:latin typeface="STXihei" panose="02010600040101010101" pitchFamily="2" charset="-122"/>
                <a:ea typeface="STXihei" panose="02010600040101010101" pitchFamily="2" charset="-122"/>
                <a:cs typeface="Calibri" panose="020F0502020204030204" pitchFamily="34" charset="0"/>
              </a:rPr>
              <a:t>左右供热机组，</a:t>
            </a:r>
            <a:r>
              <a:rPr lang="en-US" altLang="zh-CN" sz="1600" dirty="0">
                <a:solidFill>
                  <a:prstClr val="black"/>
                </a:solidFill>
                <a:latin typeface="STXihei" panose="02010600040101010101" pitchFamily="2" charset="-122"/>
                <a:ea typeface="STXihei" panose="02010600040101010101" pitchFamily="2" charset="-122"/>
                <a:cs typeface="Calibri" panose="020F0502020204030204" pitchFamily="34" charset="0"/>
              </a:rPr>
              <a:t>2030</a:t>
            </a:r>
            <a:r>
              <a:rPr lang="zh-CN" altLang="en-US" sz="1600" dirty="0">
                <a:solidFill>
                  <a:prstClr val="black"/>
                </a:solidFill>
                <a:latin typeface="STXihei" panose="02010600040101010101" pitchFamily="2" charset="-122"/>
                <a:ea typeface="STXihei" panose="02010600040101010101" pitchFamily="2" charset="-122"/>
                <a:cs typeface="Calibri" panose="020F0502020204030204" pitchFamily="34" charset="0"/>
              </a:rPr>
              <a:t>年</a:t>
            </a:r>
            <a:r>
              <a:rPr kumimoji="0" lang="zh-CN" alt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热电联产占比在</a:t>
            </a:r>
            <a:r>
              <a:rPr kumimoji="0" lang="en-US" altLang="zh-CN"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80%</a:t>
            </a:r>
            <a:r>
              <a:rPr lang="zh-CN" altLang="en-US" sz="1600" dirty="0">
                <a:solidFill>
                  <a:prstClr val="black"/>
                </a:solidFill>
                <a:latin typeface="STXihei" panose="02010600040101010101" pitchFamily="2" charset="-122"/>
                <a:ea typeface="STXihei" panose="02010600040101010101" pitchFamily="2" charset="-122"/>
                <a:cs typeface="Calibri" panose="020F0502020204030204" pitchFamily="34" charset="0"/>
              </a:rPr>
              <a:t>。</a:t>
            </a:r>
            <a:endParaRPr kumimoji="0" 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err="1">
                <a:solidFill>
                  <a:prstClr val="black"/>
                </a:solidFill>
                <a:latin typeface="STXihei" panose="02010600040101010101" pitchFamily="2" charset="-122"/>
                <a:ea typeface="STXihei" panose="02010600040101010101" pitchFamily="2" charset="-122"/>
                <a:cs typeface="Calibri" panose="020F0502020204030204" pitchFamily="34" charset="0"/>
              </a:rPr>
              <a:t>中煤</a:t>
            </a:r>
            <a:r>
              <a:rPr kumimoji="0" lang="en-US" sz="1600" b="1"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情景</a:t>
            </a:r>
            <a:r>
              <a:rPr kumimoji="0" 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a:t>
            </a:r>
            <a:r>
              <a:rPr kumimoji="0" lang="zh-CN" alt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十年内</a:t>
            </a:r>
            <a:r>
              <a:rPr lang="zh-CN" altLang="en-US" sz="1600" dirty="0">
                <a:solidFill>
                  <a:prstClr val="black"/>
                </a:solidFill>
                <a:latin typeface="STXihei" panose="02010600040101010101" pitchFamily="2" charset="-122"/>
                <a:ea typeface="STXihei" panose="02010600040101010101" pitchFamily="2" charset="-122"/>
                <a:cs typeface="Calibri" panose="020F0502020204030204" pitchFamily="34" charset="0"/>
              </a:rPr>
              <a:t>建设</a:t>
            </a:r>
            <a:r>
              <a:rPr lang="en-US" altLang="zh-CN" sz="1600" dirty="0">
                <a:solidFill>
                  <a:prstClr val="black"/>
                </a:solidFill>
                <a:latin typeface="STXihei" panose="02010600040101010101" pitchFamily="2" charset="-122"/>
                <a:ea typeface="STXihei" panose="02010600040101010101" pitchFamily="2" charset="-122"/>
                <a:cs typeface="Calibri" panose="020F0502020204030204" pitchFamily="34" charset="0"/>
              </a:rPr>
              <a:t>130GW</a:t>
            </a:r>
            <a:r>
              <a:rPr lang="zh-CN" altLang="en-US" sz="1600" dirty="0">
                <a:solidFill>
                  <a:prstClr val="black"/>
                </a:solidFill>
                <a:latin typeface="STXihei" panose="02010600040101010101" pitchFamily="2" charset="-122"/>
                <a:ea typeface="STXihei" panose="02010600040101010101" pitchFamily="2" charset="-122"/>
                <a:cs typeface="Calibri" panose="020F0502020204030204" pitchFamily="34" charset="0"/>
              </a:rPr>
              <a:t>左右供热机组，</a:t>
            </a:r>
            <a:r>
              <a:rPr lang="en-US" altLang="zh-CN" sz="1600" dirty="0">
                <a:solidFill>
                  <a:prstClr val="black"/>
                </a:solidFill>
                <a:latin typeface="STXihei" panose="02010600040101010101" pitchFamily="2" charset="-122"/>
                <a:ea typeface="STXihei" panose="02010600040101010101" pitchFamily="2" charset="-122"/>
                <a:cs typeface="Calibri" panose="020F0502020204030204" pitchFamily="34" charset="0"/>
              </a:rPr>
              <a:t>2030</a:t>
            </a:r>
            <a:r>
              <a:rPr lang="zh-CN" altLang="en-US" sz="1600" dirty="0">
                <a:solidFill>
                  <a:prstClr val="black"/>
                </a:solidFill>
                <a:latin typeface="STXihei" panose="02010600040101010101" pitchFamily="2" charset="-122"/>
                <a:ea typeface="STXihei" panose="02010600040101010101" pitchFamily="2" charset="-122"/>
                <a:cs typeface="Calibri" panose="020F0502020204030204" pitchFamily="34" charset="0"/>
              </a:rPr>
              <a:t>年</a:t>
            </a:r>
            <a:r>
              <a:rPr kumimoji="0" lang="zh-CN" alt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热电联产占比在</a:t>
            </a:r>
            <a:r>
              <a:rPr lang="en-US" altLang="zh-CN" sz="1600" dirty="0">
                <a:solidFill>
                  <a:prstClr val="black"/>
                </a:solidFill>
                <a:latin typeface="STXihei" panose="02010600040101010101" pitchFamily="2" charset="-122"/>
                <a:ea typeface="STXihei" panose="02010600040101010101" pitchFamily="2" charset="-122"/>
                <a:cs typeface="Calibri" panose="020F0502020204030204" pitchFamily="34" charset="0"/>
              </a:rPr>
              <a:t>67</a:t>
            </a:r>
            <a:r>
              <a:rPr kumimoji="0" lang="en-US" altLang="zh-CN"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a:t>
            </a:r>
            <a:r>
              <a:rPr kumimoji="0" lang="zh-CN" alt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a:t>
            </a:r>
            <a:r>
              <a:rPr lang="zh-CN" altLang="en-US" sz="1600" dirty="0">
                <a:solidFill>
                  <a:schemeClr val="accent6">
                    <a:lumMod val="75000"/>
                  </a:schemeClr>
                </a:solidFill>
                <a:latin typeface="STXihei" panose="02010600040101010101" pitchFamily="2" charset="-122"/>
                <a:ea typeface="STXihei" panose="02010600040101010101" pitchFamily="2" charset="-122"/>
                <a:cs typeface="Calibri" panose="020F0502020204030204" pitchFamily="34" charset="0"/>
              </a:rPr>
              <a:t>加快钢铁余热利用供暖和核能供暖。</a:t>
            </a:r>
            <a:endParaRPr lang="en-US" sz="1600" dirty="0">
              <a:solidFill>
                <a:schemeClr val="accent6">
                  <a:lumMod val="75000"/>
                </a:schemeClr>
              </a:solidFill>
              <a:latin typeface="STXihei" panose="02010600040101010101" pitchFamily="2" charset="-122"/>
              <a:ea typeface="STXihei" panose="02010600040101010101" pitchFamily="2" charset="-122"/>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err="1">
                <a:solidFill>
                  <a:prstClr val="black"/>
                </a:solidFill>
                <a:latin typeface="STXihei" panose="02010600040101010101" pitchFamily="2" charset="-122"/>
                <a:ea typeface="STXihei" panose="02010600040101010101" pitchFamily="2" charset="-122"/>
                <a:cs typeface="Calibri" panose="020F0502020204030204" pitchFamily="34" charset="0"/>
              </a:rPr>
              <a:t>低煤</a:t>
            </a:r>
            <a:r>
              <a:rPr kumimoji="0" lang="en-US" sz="1600" b="1"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情景</a:t>
            </a:r>
            <a:r>
              <a:rPr kumimoji="0" lang="en-US" sz="1600"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 </a:t>
            </a:r>
            <a:r>
              <a:rPr kumimoji="0" lang="en-US" sz="1600" b="1"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不新建供热机组</a:t>
            </a:r>
            <a:r>
              <a:rPr kumimoji="0" lang="zh-CN" altLang="en-US" sz="1600"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a:t>
            </a:r>
            <a:r>
              <a:rPr lang="en-US" altLang="zh-CN" sz="1600" dirty="0">
                <a:solidFill>
                  <a:prstClr val="black"/>
                </a:solidFill>
                <a:latin typeface="STXihei" panose="02010600040101010101" pitchFamily="2" charset="-122"/>
                <a:ea typeface="STXihei" panose="02010600040101010101" pitchFamily="2" charset="-122"/>
                <a:cs typeface="Calibri" panose="020F0502020204030204" pitchFamily="34" charset="0"/>
              </a:rPr>
              <a:t> 2030</a:t>
            </a:r>
            <a:r>
              <a:rPr lang="zh-CN" altLang="en-US" sz="1600" dirty="0">
                <a:solidFill>
                  <a:prstClr val="black"/>
                </a:solidFill>
                <a:latin typeface="STXihei" panose="02010600040101010101" pitchFamily="2" charset="-122"/>
                <a:ea typeface="STXihei" panose="02010600040101010101" pitchFamily="2" charset="-122"/>
                <a:cs typeface="Calibri" panose="020F0502020204030204" pitchFamily="34" charset="0"/>
              </a:rPr>
              <a:t>年</a:t>
            </a:r>
            <a:r>
              <a:rPr kumimoji="0" lang="zh-CN" alt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热电联产占比在</a:t>
            </a:r>
            <a:r>
              <a:rPr kumimoji="0" lang="en-US" altLang="zh-CN"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40% </a:t>
            </a:r>
            <a:r>
              <a:rPr lang="zh-CN" altLang="en-US" sz="1600" dirty="0">
                <a:solidFill>
                  <a:schemeClr val="accent6">
                    <a:lumMod val="75000"/>
                  </a:schemeClr>
                </a:solidFill>
                <a:latin typeface="STXihei" panose="02010600040101010101" pitchFamily="2" charset="-122"/>
                <a:ea typeface="STXihei" panose="02010600040101010101" pitchFamily="2" charset="-122"/>
                <a:cs typeface="Calibri" panose="020F0502020204030204" pitchFamily="34" charset="0"/>
              </a:rPr>
              <a:t>，主要采用钢铁余热利用供暖、核能供暖、热泵等。</a:t>
            </a:r>
            <a:endParaRPr kumimoji="0" lang="en-US" sz="1600" b="0" i="0" u="none" strike="noStrike" kern="1200" cap="none" spc="0" normalizeH="0" baseline="0" noProof="0" dirty="0">
              <a:ln>
                <a:noFill/>
              </a:ln>
              <a:solidFill>
                <a:schemeClr val="accent6">
                  <a:lumMod val="75000"/>
                </a:schemeClr>
              </a:solidFill>
              <a:effectLst/>
              <a:uLnTx/>
              <a:uFillTx/>
              <a:latin typeface="STXihei" panose="02010600040101010101" pitchFamily="2" charset="-122"/>
              <a:ea typeface="STXihei" panose="0201060004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solidFill>
                  <a:prstClr val="black"/>
                </a:solidFill>
                <a:latin typeface="STXihei" panose="02010600040101010101" pitchFamily="2" charset="-122"/>
                <a:ea typeface="STXihei" panose="02010600040101010101" pitchFamily="2" charset="-122"/>
                <a:cs typeface="Calibri" panose="020F0502020204030204" pitchFamily="34" charset="0"/>
              </a:rPr>
              <a:t>根据研究情景</a:t>
            </a:r>
            <a:r>
              <a:rPr lang="zh-CN" altLang="en-US" sz="1600" dirty="0">
                <a:solidFill>
                  <a:prstClr val="black"/>
                </a:solidFill>
                <a:latin typeface="STXihei" panose="02010600040101010101" pitchFamily="2" charset="-122"/>
                <a:ea typeface="STXihei" panose="02010600040101010101" pitchFamily="2" charset="-122"/>
                <a:cs typeface="Calibri" panose="020F0502020204030204" pitchFamily="34" charset="0"/>
              </a:rPr>
              <a:t>，我们提出了因地制宜加速集中供暖低碳转型的方案。</a:t>
            </a:r>
            <a:endParaRPr kumimoji="0" lang="en-US" sz="1600" b="0"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endParaRPr>
          </a:p>
        </p:txBody>
      </p:sp>
      <p:graphicFrame>
        <p:nvGraphicFramePr>
          <p:cNvPr id="43" name="Chart 42">
            <a:extLst>
              <a:ext uri="{FF2B5EF4-FFF2-40B4-BE49-F238E27FC236}">
                <a16:creationId xmlns:a16="http://schemas.microsoft.com/office/drawing/2014/main" id="{6D1E4C51-CDD7-7D6B-6BDD-1FA30EBAAEDF}"/>
              </a:ext>
            </a:extLst>
          </p:cNvPr>
          <p:cNvGraphicFramePr/>
          <p:nvPr>
            <p:extLst>
              <p:ext uri="{D42A27DB-BD31-4B8C-83A1-F6EECF244321}">
                <p14:modId xmlns:p14="http://schemas.microsoft.com/office/powerpoint/2010/main" val="1167143740"/>
              </p:ext>
            </p:extLst>
          </p:nvPr>
        </p:nvGraphicFramePr>
        <p:xfrm>
          <a:off x="5873306" y="2786455"/>
          <a:ext cx="5681883" cy="205430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FC72E99-6681-9611-9FFC-587ADBF77560}"/>
              </a:ext>
            </a:extLst>
          </p:cNvPr>
          <p:cNvSpPr txBox="1"/>
          <p:nvPr/>
        </p:nvSpPr>
        <p:spPr>
          <a:xfrm>
            <a:off x="6157842" y="1996251"/>
            <a:ext cx="5397347" cy="646331"/>
          </a:xfrm>
          <a:prstGeom prst="rect">
            <a:avLst/>
          </a:prstGeom>
          <a:noFill/>
        </p:spPr>
        <p:txBody>
          <a:bodyPr wrap="square">
            <a:spAutoFit/>
          </a:bodyPr>
          <a:lstStyle/>
          <a:p>
            <a:pPr>
              <a:defRPr sz="1800" b="0" i="0" u="none" strike="noStrike" kern="1200" spc="0" baseline="0">
                <a:solidFill>
                  <a:prstClr val="black"/>
                </a:solidFill>
                <a:latin typeface="Arial" panose="020B0604020202020204" pitchFamily="34" charset="0"/>
                <a:ea typeface="+mn-ea"/>
                <a:cs typeface="Arial" panose="020B0604020202020204" pitchFamily="34" charset="0"/>
              </a:defRPr>
            </a:pPr>
            <a:r>
              <a:rPr kumimoji="0" lang="zh-CN" altLang="en-US"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各投资情境下</a:t>
            </a:r>
            <a:r>
              <a:rPr lang="en-US" altLang="zh-CN" b="1" dirty="0">
                <a:solidFill>
                  <a:prstClr val="black"/>
                </a:solidFill>
                <a:latin typeface="STXihei" panose="02010600040101010101" pitchFamily="2" charset="-122"/>
                <a:ea typeface="STXihei" panose="02010600040101010101" pitchFamily="2" charset="-122"/>
                <a:cs typeface="Calibri" panose="020F0502020204030204" pitchFamily="34" charset="0"/>
              </a:rPr>
              <a:t>2020-2060</a:t>
            </a:r>
            <a:r>
              <a:rPr lang="zh-CN" altLang="en-US" b="1" dirty="0">
                <a:solidFill>
                  <a:prstClr val="black"/>
                </a:solidFill>
                <a:latin typeface="STXihei" panose="02010600040101010101" pitchFamily="2" charset="-122"/>
                <a:ea typeface="STXihei" panose="02010600040101010101" pitchFamily="2" charset="-122"/>
                <a:cs typeface="Calibri" panose="020F0502020204030204" pitchFamily="34" charset="0"/>
              </a:rPr>
              <a:t>取暖季北方热电联产的</a:t>
            </a:r>
            <a:r>
              <a:rPr kumimoji="0" lang="en-US" b="1"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碳锁定规模</a:t>
            </a:r>
            <a:r>
              <a:rPr kumimoji="0" lang="en-US"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 </a:t>
            </a:r>
            <a:r>
              <a:rPr kumimoji="0" lang="en-US" altLang="zh-CN"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10</a:t>
            </a:r>
            <a:r>
              <a:rPr kumimoji="0" lang="zh-CN" altLang="en-US"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亿吨</a:t>
            </a:r>
            <a:endParaRPr kumimoji="0" lang="en-US"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endParaRPr>
          </a:p>
        </p:txBody>
      </p:sp>
      <p:sp>
        <p:nvSpPr>
          <p:cNvPr id="6" name="TextBox 5">
            <a:extLst>
              <a:ext uri="{FF2B5EF4-FFF2-40B4-BE49-F238E27FC236}">
                <a16:creationId xmlns:a16="http://schemas.microsoft.com/office/drawing/2014/main" id="{4EB555AC-EC34-4FCB-8E01-25AC59A9F9D4}"/>
              </a:ext>
            </a:extLst>
          </p:cNvPr>
          <p:cNvSpPr txBox="1"/>
          <p:nvPr/>
        </p:nvSpPr>
        <p:spPr>
          <a:xfrm>
            <a:off x="7056784" y="4984632"/>
            <a:ext cx="485981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E97132">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2020</a:t>
            </a:r>
            <a:r>
              <a:rPr kumimoji="0" lang="zh-CN" altLang="en-US" sz="1600" b="0" i="0" u="none" strike="noStrike" kern="1200" cap="none" spc="0" normalizeH="0" baseline="0" noProof="0" dirty="0">
                <a:ln>
                  <a:noFill/>
                </a:ln>
                <a:solidFill>
                  <a:srgbClr val="E97132">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年已有热电联产机组</a:t>
            </a:r>
            <a:r>
              <a:rPr kumimoji="0" lang="en-US" sz="1600" b="0" i="0" u="none" strike="noStrike" kern="1200" cap="none" spc="0" normalizeH="0" baseline="0" noProof="0" dirty="0">
                <a:ln>
                  <a:noFill/>
                </a:ln>
                <a:solidFill>
                  <a:srgbClr val="E97132">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 </a:t>
            </a:r>
            <a:r>
              <a:rPr kumimoji="0" lang="en-US" sz="1600" b="0" i="0" u="none" strike="noStrike" kern="1200" cap="none" spc="0" normalizeH="0" baseline="0" noProof="0" dirty="0" err="1">
                <a:ln>
                  <a:noFill/>
                </a:ln>
                <a:solidFill>
                  <a:srgbClr val="E97132">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热力排放</a:t>
            </a:r>
            <a:endParaRPr kumimoji="0" lang="en-US" sz="1600" b="0" i="0" u="none" strike="noStrike" kern="1200" cap="none" spc="0" normalizeH="0" baseline="0" noProof="0" dirty="0">
              <a:ln>
                <a:noFill/>
              </a:ln>
              <a:solidFill>
                <a:srgbClr val="E97132">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F9ED5">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2020</a:t>
            </a:r>
            <a:r>
              <a:rPr kumimoji="0" lang="zh-CN" altLang="en-US" sz="1600" b="0" i="0" u="none" strike="noStrike" kern="1200" cap="none" spc="0" normalizeH="0" baseline="0" noProof="0" dirty="0">
                <a:ln>
                  <a:noFill/>
                </a:ln>
                <a:solidFill>
                  <a:srgbClr val="0F9ED5">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年已有热电联产机组</a:t>
            </a:r>
            <a:r>
              <a:rPr kumimoji="0" lang="en-US" sz="1600" b="0" i="0" u="none" strike="noStrike" kern="1200" cap="none" spc="0" normalizeH="0" baseline="0" noProof="0" dirty="0">
                <a:ln>
                  <a:noFill/>
                </a:ln>
                <a:solidFill>
                  <a:srgbClr val="0F9ED5">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 </a:t>
            </a:r>
            <a:r>
              <a:rPr kumimoji="0" lang="en-US" sz="1600" b="0" i="0" u="none" strike="noStrike" kern="1200" cap="none" spc="0" normalizeH="0" baseline="0" noProof="0" dirty="0" err="1">
                <a:ln>
                  <a:noFill/>
                </a:ln>
                <a:solidFill>
                  <a:srgbClr val="0F9ED5">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电力排放</a:t>
            </a:r>
            <a:endParaRPr kumimoji="0" lang="en-US" sz="1600" b="0" i="0" u="none" strike="noStrike" kern="1200" cap="none" spc="0" normalizeH="0" baseline="0" noProof="0" dirty="0">
              <a:ln>
                <a:noFill/>
              </a:ln>
              <a:solidFill>
                <a:srgbClr val="0F9ED5">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E97132">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2020-2030</a:t>
            </a:r>
            <a:r>
              <a:rPr kumimoji="0" lang="zh-CN" altLang="en-US" sz="1600" b="0" i="0" u="none" strike="noStrike" kern="1200" cap="none" spc="0" normalizeH="0" baseline="0" noProof="0" dirty="0">
                <a:ln>
                  <a:noFill/>
                </a:ln>
                <a:solidFill>
                  <a:srgbClr val="E97132">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年需要的新建热电联产机组</a:t>
            </a:r>
            <a:r>
              <a:rPr kumimoji="0" lang="en-US" sz="1600" b="0" i="0" u="none" strike="noStrike" kern="1200" cap="none" spc="0" normalizeH="0" baseline="0" noProof="0" dirty="0">
                <a:ln>
                  <a:noFill/>
                </a:ln>
                <a:solidFill>
                  <a:srgbClr val="E97132">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 </a:t>
            </a:r>
            <a:r>
              <a:rPr kumimoji="0" lang="en-US" sz="1600" b="0" i="0" u="none" strike="noStrike" kern="1200" cap="none" spc="0" normalizeH="0" baseline="0" noProof="0" dirty="0" err="1">
                <a:ln>
                  <a:noFill/>
                </a:ln>
                <a:solidFill>
                  <a:srgbClr val="E97132">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热力排放</a:t>
            </a:r>
            <a:endParaRPr kumimoji="0" lang="en-US" sz="1600" b="0" i="0" u="none" strike="noStrike" kern="1200" cap="none" spc="0" normalizeH="0" baseline="0" noProof="0" dirty="0">
              <a:ln>
                <a:noFill/>
              </a:ln>
              <a:solidFill>
                <a:srgbClr val="E97132">
                  <a:lumMod val="75000"/>
                </a:srgbClr>
              </a:solidFill>
              <a:effectLst/>
              <a:uLnTx/>
              <a:uFillTx/>
              <a:latin typeface="STXihei" panose="02010600040101010101" pitchFamily="2" charset="-122"/>
              <a:ea typeface="STXihei" panose="0201060004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F9ED5">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2020-2030</a:t>
            </a:r>
            <a:r>
              <a:rPr kumimoji="0" lang="zh-CN" altLang="en-US" sz="1600" b="0" i="0" u="none" strike="noStrike" kern="1200" cap="none" spc="0" normalizeH="0" baseline="0" noProof="0" dirty="0">
                <a:ln>
                  <a:noFill/>
                </a:ln>
                <a:solidFill>
                  <a:srgbClr val="0F9ED5">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年需要的新建热电联产机组</a:t>
            </a:r>
            <a:r>
              <a:rPr kumimoji="0" lang="en-US" sz="1600" b="0" i="0" u="none" strike="noStrike" kern="1200" cap="none" spc="0" normalizeH="0" baseline="0" noProof="0" dirty="0">
                <a:ln>
                  <a:noFill/>
                </a:ln>
                <a:solidFill>
                  <a:srgbClr val="0F9ED5">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 </a:t>
            </a:r>
            <a:r>
              <a:rPr kumimoji="0" lang="en-US" sz="1600" b="0" i="0" u="none" strike="noStrike" kern="1200" cap="none" spc="0" normalizeH="0" baseline="0" noProof="0" dirty="0" err="1">
                <a:ln>
                  <a:noFill/>
                </a:ln>
                <a:solidFill>
                  <a:srgbClr val="0F9ED5">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电力排放</a:t>
            </a:r>
            <a:endParaRPr kumimoji="0" lang="en-US" sz="1600" b="0" i="0" u="none" strike="noStrike" kern="1200" cap="none" spc="0" normalizeH="0" baseline="0" noProof="0" dirty="0">
              <a:ln>
                <a:noFill/>
              </a:ln>
              <a:solidFill>
                <a:srgbClr val="0F9ED5">
                  <a:lumMod val="75000"/>
                </a:srgbClr>
              </a:solidFill>
              <a:effectLst/>
              <a:uLnTx/>
              <a:uFillTx/>
              <a:latin typeface="STXihei" panose="02010600040101010101" pitchFamily="2" charset="-122"/>
              <a:ea typeface="STXihei" panose="02010600040101010101" pitchFamily="2" charset="-122"/>
              <a:cs typeface="Arial" panose="020B0604020202020204" pitchFamily="34" charset="0"/>
            </a:endParaRPr>
          </a:p>
        </p:txBody>
      </p:sp>
      <p:pic>
        <p:nvPicPr>
          <p:cNvPr id="3" name="Picture 2" descr="A black text on a white background&#10;&#10;Description automatically generated">
            <a:extLst>
              <a:ext uri="{FF2B5EF4-FFF2-40B4-BE49-F238E27FC236}">
                <a16:creationId xmlns:a16="http://schemas.microsoft.com/office/drawing/2014/main" id="{BDA82096-8D32-3A55-133A-A5BCE6848530}"/>
              </a:ext>
            </a:extLst>
          </p:cNvPr>
          <p:cNvPicPr>
            <a:picLocks noChangeAspect="1"/>
          </p:cNvPicPr>
          <p:nvPr/>
        </p:nvPicPr>
        <p:blipFill>
          <a:blip r:embed="rId4"/>
          <a:stretch>
            <a:fillRect/>
          </a:stretch>
        </p:blipFill>
        <p:spPr>
          <a:xfrm>
            <a:off x="9163460" y="6524"/>
            <a:ext cx="2832100" cy="596900"/>
          </a:xfrm>
          <a:prstGeom prst="rect">
            <a:avLst/>
          </a:prstGeom>
        </p:spPr>
      </p:pic>
      <p:sp>
        <p:nvSpPr>
          <p:cNvPr id="5" name="TextBox 4">
            <a:extLst>
              <a:ext uri="{FF2B5EF4-FFF2-40B4-BE49-F238E27FC236}">
                <a16:creationId xmlns:a16="http://schemas.microsoft.com/office/drawing/2014/main" id="{D5AA4BC5-9A01-B6F8-DF2F-C8A71C00571B}"/>
              </a:ext>
            </a:extLst>
          </p:cNvPr>
          <p:cNvSpPr txBox="1"/>
          <p:nvPr/>
        </p:nvSpPr>
        <p:spPr>
          <a:xfrm>
            <a:off x="10047982" y="512531"/>
            <a:ext cx="15072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press 2024</a:t>
            </a:r>
          </a:p>
        </p:txBody>
      </p:sp>
      <p:sp>
        <p:nvSpPr>
          <p:cNvPr id="8" name="TextBox 7">
            <a:extLst>
              <a:ext uri="{FF2B5EF4-FFF2-40B4-BE49-F238E27FC236}">
                <a16:creationId xmlns:a16="http://schemas.microsoft.com/office/drawing/2014/main" id="{3365B084-2555-3722-F18D-307F15F876B6}"/>
              </a:ext>
            </a:extLst>
          </p:cNvPr>
          <p:cNvSpPr txBox="1"/>
          <p:nvPr/>
        </p:nvSpPr>
        <p:spPr>
          <a:xfrm>
            <a:off x="5772265" y="3019369"/>
            <a:ext cx="1175188" cy="338554"/>
          </a:xfrm>
          <a:prstGeom prst="rect">
            <a:avLst/>
          </a:prstGeom>
          <a:noFill/>
        </p:spPr>
        <p:txBody>
          <a:bodyPr wrap="square">
            <a:spAutoFit/>
          </a:bodyPr>
          <a:lstStyle/>
          <a:p>
            <a:r>
              <a:rPr kumimoji="0" lang="en-US" sz="1600" b="1"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高煤情景</a:t>
            </a:r>
            <a:endParaRPr lang="en-US" sz="1600" dirty="0">
              <a:latin typeface="STXihei" panose="02010600040101010101" pitchFamily="2" charset="-122"/>
              <a:ea typeface="STXihei" panose="02010600040101010101" pitchFamily="2" charset="-122"/>
            </a:endParaRPr>
          </a:p>
        </p:txBody>
      </p:sp>
      <p:sp>
        <p:nvSpPr>
          <p:cNvPr id="9" name="TextBox 8">
            <a:extLst>
              <a:ext uri="{FF2B5EF4-FFF2-40B4-BE49-F238E27FC236}">
                <a16:creationId xmlns:a16="http://schemas.microsoft.com/office/drawing/2014/main" id="{B49786E9-022A-82AD-82E2-80AE4317CF7C}"/>
              </a:ext>
            </a:extLst>
          </p:cNvPr>
          <p:cNvSpPr txBox="1"/>
          <p:nvPr/>
        </p:nvSpPr>
        <p:spPr>
          <a:xfrm>
            <a:off x="5772265" y="3500078"/>
            <a:ext cx="1175188" cy="338554"/>
          </a:xfrm>
          <a:prstGeom prst="rect">
            <a:avLst/>
          </a:prstGeom>
          <a:noFill/>
        </p:spPr>
        <p:txBody>
          <a:bodyPr wrap="square">
            <a:spAutoFit/>
          </a:bodyPr>
          <a:lstStyle/>
          <a:p>
            <a:r>
              <a:rPr lang="en-US" sz="1600" b="1" dirty="0" err="1">
                <a:solidFill>
                  <a:prstClr val="black"/>
                </a:solidFill>
                <a:latin typeface="STXihei" panose="02010600040101010101" pitchFamily="2" charset="-122"/>
                <a:ea typeface="STXihei" panose="02010600040101010101" pitchFamily="2" charset="-122"/>
                <a:cs typeface="Calibri" panose="020F0502020204030204" pitchFamily="34" charset="0"/>
              </a:rPr>
              <a:t>中</a:t>
            </a:r>
            <a:r>
              <a:rPr kumimoji="0" lang="en-US" sz="1600" b="1"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煤情景</a:t>
            </a:r>
            <a:endParaRPr lang="en-US" sz="1600" dirty="0">
              <a:latin typeface="STXihei" panose="02010600040101010101" pitchFamily="2" charset="-122"/>
              <a:ea typeface="STXihei" panose="02010600040101010101" pitchFamily="2" charset="-122"/>
            </a:endParaRPr>
          </a:p>
        </p:txBody>
      </p:sp>
      <p:sp>
        <p:nvSpPr>
          <p:cNvPr id="10" name="TextBox 9">
            <a:extLst>
              <a:ext uri="{FF2B5EF4-FFF2-40B4-BE49-F238E27FC236}">
                <a16:creationId xmlns:a16="http://schemas.microsoft.com/office/drawing/2014/main" id="{BA283D05-3282-8A15-E451-514E96387268}"/>
              </a:ext>
            </a:extLst>
          </p:cNvPr>
          <p:cNvSpPr txBox="1"/>
          <p:nvPr/>
        </p:nvSpPr>
        <p:spPr>
          <a:xfrm>
            <a:off x="5772265" y="4099739"/>
            <a:ext cx="1175188" cy="338554"/>
          </a:xfrm>
          <a:prstGeom prst="rect">
            <a:avLst/>
          </a:prstGeom>
          <a:noFill/>
        </p:spPr>
        <p:txBody>
          <a:bodyPr wrap="square">
            <a:spAutoFit/>
          </a:bodyPr>
          <a:lstStyle/>
          <a:p>
            <a:r>
              <a:rPr kumimoji="0" lang="en-US" sz="1600" b="1"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低煤情景</a:t>
            </a:r>
            <a:endParaRPr lang="en-US" sz="1600" dirty="0">
              <a:latin typeface="STXihei" panose="02010600040101010101" pitchFamily="2" charset="-122"/>
              <a:ea typeface="STXihei" panose="02010600040101010101" pitchFamily="2" charset="-122"/>
            </a:endParaRPr>
          </a:p>
        </p:txBody>
      </p:sp>
    </p:spTree>
    <p:extLst>
      <p:ext uri="{BB962C8B-B14F-4D97-AF65-F5344CB8AC3E}">
        <p14:creationId xmlns:p14="http://schemas.microsoft.com/office/powerpoint/2010/main" val="2414204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62CF1-54F7-238C-0E68-D3F5C21F6C33}"/>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DC0E6B3-2F15-ECCA-C297-8F02BC9EA45A}"/>
              </a:ext>
            </a:extLst>
          </p:cNvPr>
          <p:cNvPicPr>
            <a:picLocks noChangeAspect="1"/>
          </p:cNvPicPr>
          <p:nvPr/>
        </p:nvPicPr>
        <p:blipFill>
          <a:blip r:embed="rId3"/>
          <a:srcRect/>
          <a:stretch/>
        </p:blipFill>
        <p:spPr>
          <a:xfrm>
            <a:off x="6342180" y="1513097"/>
            <a:ext cx="4216327" cy="4684808"/>
          </a:xfrm>
          <a:prstGeom prst="rect">
            <a:avLst/>
          </a:prstGeom>
        </p:spPr>
      </p:pic>
      <p:sp>
        <p:nvSpPr>
          <p:cNvPr id="18" name="TextBox 17">
            <a:extLst>
              <a:ext uri="{FF2B5EF4-FFF2-40B4-BE49-F238E27FC236}">
                <a16:creationId xmlns:a16="http://schemas.microsoft.com/office/drawing/2014/main" id="{F80E2546-8941-54FF-86F6-36425ABA9A97}"/>
              </a:ext>
            </a:extLst>
          </p:cNvPr>
          <p:cNvSpPr txBox="1"/>
          <p:nvPr/>
        </p:nvSpPr>
        <p:spPr>
          <a:xfrm>
            <a:off x="10607360" y="5196499"/>
            <a:ext cx="1677004" cy="738664"/>
          </a:xfrm>
          <a:prstGeom prst="rect">
            <a:avLst/>
          </a:prstGeom>
          <a:noFill/>
        </p:spPr>
        <p:txBody>
          <a:bodyPr wrap="square">
            <a:spAutoFit/>
          </a:bodyPr>
          <a:lstStyle/>
          <a:p>
            <a:r>
              <a:rPr lang="en-US" sz="1400" b="1" dirty="0" err="1">
                <a:solidFill>
                  <a:srgbClr val="EF8A0C"/>
                </a:solidFill>
                <a:latin typeface="STXihei" panose="02010600040101010101" pitchFamily="2" charset="-122"/>
                <a:ea typeface="STXihei" panose="02010600040101010101" pitchFamily="2" charset="-122"/>
                <a:cs typeface="Calibri" panose="020F0502020204030204" pitchFamily="34" charset="0"/>
              </a:rPr>
              <a:t>高煤情景</a:t>
            </a:r>
            <a:endParaRPr lang="en-US" sz="1400" b="1" dirty="0">
              <a:solidFill>
                <a:srgbClr val="EF8A0C"/>
              </a:solidFill>
              <a:latin typeface="STXihei" panose="02010600040101010101" pitchFamily="2" charset="-122"/>
              <a:ea typeface="STXihei" panose="02010600040101010101" pitchFamily="2" charset="-122"/>
              <a:cs typeface="Calibri" panose="020F0502020204030204" pitchFamily="34" charset="0"/>
            </a:endParaRPr>
          </a:p>
          <a:p>
            <a:r>
              <a:rPr lang="en-US" sz="1400" b="1" dirty="0" err="1">
                <a:solidFill>
                  <a:srgbClr val="F7D42A"/>
                </a:solidFill>
                <a:latin typeface="STXihei" panose="02010600040101010101" pitchFamily="2" charset="-122"/>
                <a:ea typeface="STXihei" panose="02010600040101010101" pitchFamily="2" charset="-122"/>
                <a:cs typeface="Calibri" panose="020F0502020204030204" pitchFamily="34" charset="0"/>
              </a:rPr>
              <a:t>中煤情景</a:t>
            </a:r>
            <a:endParaRPr lang="en-US" sz="1400" b="1" dirty="0">
              <a:solidFill>
                <a:srgbClr val="F7D42A"/>
              </a:solidFill>
              <a:latin typeface="STXihei" panose="02010600040101010101" pitchFamily="2" charset="-122"/>
              <a:ea typeface="STXihei" panose="02010600040101010101" pitchFamily="2" charset="-122"/>
              <a:cs typeface="Calibri" panose="020F0502020204030204" pitchFamily="34" charset="0"/>
            </a:endParaRPr>
          </a:p>
          <a:p>
            <a:r>
              <a:rPr lang="en-US" sz="1400" b="1" dirty="0" err="1">
                <a:solidFill>
                  <a:srgbClr val="8DBFA8"/>
                </a:solidFill>
                <a:latin typeface="STXihei" panose="02010600040101010101" pitchFamily="2" charset="-122"/>
                <a:ea typeface="STXihei" panose="02010600040101010101" pitchFamily="2" charset="-122"/>
                <a:cs typeface="Calibri" panose="020F0502020204030204" pitchFamily="34" charset="0"/>
              </a:rPr>
              <a:t>低煤情景</a:t>
            </a:r>
            <a:endParaRPr lang="en-US" sz="1400" b="1" dirty="0">
              <a:solidFill>
                <a:srgbClr val="8DBFA8"/>
              </a:solidFill>
              <a:latin typeface="STXihei" panose="02010600040101010101" pitchFamily="2" charset="-122"/>
              <a:ea typeface="STXihei" panose="02010600040101010101" pitchFamily="2" charset="-122"/>
              <a:cs typeface="Calibri" panose="020F0502020204030204" pitchFamily="34" charset="0"/>
            </a:endParaRPr>
          </a:p>
        </p:txBody>
      </p:sp>
      <p:sp>
        <p:nvSpPr>
          <p:cNvPr id="19" name="TextBox 18">
            <a:extLst>
              <a:ext uri="{FF2B5EF4-FFF2-40B4-BE49-F238E27FC236}">
                <a16:creationId xmlns:a16="http://schemas.microsoft.com/office/drawing/2014/main" id="{4C9BDA94-2D83-9A62-FCB7-8169C3D94045}"/>
              </a:ext>
            </a:extLst>
          </p:cNvPr>
          <p:cNvSpPr txBox="1"/>
          <p:nvPr/>
        </p:nvSpPr>
        <p:spPr>
          <a:xfrm>
            <a:off x="6862338" y="1203477"/>
            <a:ext cx="3502882" cy="338554"/>
          </a:xfrm>
          <a:prstGeom prst="rect">
            <a:avLst/>
          </a:prstGeom>
          <a:noFill/>
        </p:spPr>
        <p:txBody>
          <a:bodyPr wrap="none" rtlCol="0">
            <a:spAutoFit/>
          </a:bodyPr>
          <a:lstStyle/>
          <a:p>
            <a:r>
              <a:rPr lang="en-US" sz="1600" b="1" dirty="0">
                <a:latin typeface="STXihei" panose="02010600040101010101" pitchFamily="2" charset="-122"/>
                <a:ea typeface="STXihei" panose="02010600040101010101" pitchFamily="2" charset="-122"/>
                <a:cs typeface="Arial" panose="020B0604020202020204" pitchFamily="34" charset="0"/>
              </a:rPr>
              <a:t>中国煤电发电量</a:t>
            </a:r>
            <a:r>
              <a:rPr lang="en-US" altLang="zh-CN" sz="1600" b="1" dirty="0">
                <a:latin typeface="STXihei" panose="02010600040101010101" pitchFamily="2" charset="-122"/>
                <a:ea typeface="STXihei" panose="02010600040101010101" pitchFamily="2" charset="-122"/>
                <a:cs typeface="Arial" panose="020B0604020202020204" pitchFamily="34" charset="0"/>
              </a:rPr>
              <a:t>2020-2060</a:t>
            </a:r>
            <a:r>
              <a:rPr lang="zh-CN" altLang="en-US" sz="1600" b="1" dirty="0">
                <a:latin typeface="STXihei" panose="02010600040101010101" pitchFamily="2" charset="-122"/>
                <a:ea typeface="STXihei" panose="02010600040101010101" pitchFamily="2" charset="-122"/>
                <a:cs typeface="Arial" panose="020B0604020202020204" pitchFamily="34" charset="0"/>
              </a:rPr>
              <a:t>，太瓦时</a:t>
            </a:r>
            <a:endParaRPr lang="en-US" sz="1600" b="1" dirty="0">
              <a:latin typeface="STXihei" panose="02010600040101010101" pitchFamily="2" charset="-122"/>
              <a:ea typeface="STXihei" panose="02010600040101010101" pitchFamily="2" charset="-122"/>
              <a:cs typeface="Arial" panose="020B0604020202020204" pitchFamily="34" charset="0"/>
            </a:endParaRPr>
          </a:p>
        </p:txBody>
      </p:sp>
      <p:sp>
        <p:nvSpPr>
          <p:cNvPr id="20" name="TextBox 19">
            <a:extLst>
              <a:ext uri="{FF2B5EF4-FFF2-40B4-BE49-F238E27FC236}">
                <a16:creationId xmlns:a16="http://schemas.microsoft.com/office/drawing/2014/main" id="{7D476047-B024-C2AE-7CEC-DD2DD2082221}"/>
              </a:ext>
            </a:extLst>
          </p:cNvPr>
          <p:cNvSpPr txBox="1"/>
          <p:nvPr/>
        </p:nvSpPr>
        <p:spPr>
          <a:xfrm>
            <a:off x="8007014" y="1888510"/>
            <a:ext cx="2276453" cy="461665"/>
          </a:xfrm>
          <a:prstGeom prst="rect">
            <a:avLst/>
          </a:prstGeom>
          <a:noFill/>
        </p:spPr>
        <p:txBody>
          <a:bodyPr wrap="square">
            <a:spAutoFit/>
          </a:bodyPr>
          <a:lstStyle/>
          <a:p>
            <a:r>
              <a:rPr lang="en-US" altLang="zh-CN" sz="1200" dirty="0">
                <a:solidFill>
                  <a:srgbClr val="CF3E53"/>
                </a:solidFill>
                <a:latin typeface="STXihei" panose="02010600040101010101" pitchFamily="2" charset="-122"/>
                <a:ea typeface="STXihei" panose="02010600040101010101" pitchFamily="2" charset="-122"/>
                <a:cs typeface="Arial" panose="020B0604020202020204" pitchFamily="34" charset="0"/>
              </a:rPr>
              <a:t>2030</a:t>
            </a:r>
            <a:r>
              <a:rPr lang="zh-CN" altLang="en-US" sz="1200" dirty="0">
                <a:solidFill>
                  <a:srgbClr val="CF3E53"/>
                </a:solidFill>
                <a:latin typeface="STXihei" panose="02010600040101010101" pitchFamily="2" charset="-122"/>
                <a:ea typeface="STXihei" panose="02010600040101010101" pitchFamily="2" charset="-122"/>
                <a:cs typeface="Arial" panose="020B0604020202020204" pitchFamily="34" charset="0"/>
              </a:rPr>
              <a:t>年高值达峰、</a:t>
            </a:r>
            <a:r>
              <a:rPr lang="en-US" altLang="zh-CN" sz="1200" dirty="0">
                <a:solidFill>
                  <a:srgbClr val="CF3E53"/>
                </a:solidFill>
                <a:latin typeface="STXihei" panose="02010600040101010101" pitchFamily="2" charset="-122"/>
                <a:ea typeface="STXihei" panose="02010600040101010101" pitchFamily="2" charset="-122"/>
                <a:cs typeface="Arial" panose="020B0604020202020204" pitchFamily="34" charset="0"/>
              </a:rPr>
              <a:t>2060</a:t>
            </a:r>
            <a:r>
              <a:rPr lang="zh-CN" altLang="en-US" sz="1200" dirty="0">
                <a:solidFill>
                  <a:srgbClr val="CF3E53"/>
                </a:solidFill>
                <a:latin typeface="STXihei" panose="02010600040101010101" pitchFamily="2" charset="-122"/>
                <a:ea typeface="STXihei" panose="02010600040101010101" pitchFamily="2" charset="-122"/>
                <a:cs typeface="Arial" panose="020B0604020202020204" pitchFamily="34" charset="0"/>
              </a:rPr>
              <a:t>年碳中和情景，中间线性下降</a:t>
            </a:r>
            <a:endParaRPr lang="en-US" sz="1200" dirty="0">
              <a:solidFill>
                <a:srgbClr val="CF3E53"/>
              </a:solidFill>
              <a:latin typeface="STXihei" panose="02010600040101010101" pitchFamily="2" charset="-122"/>
              <a:ea typeface="STXihei" panose="02010600040101010101" pitchFamily="2" charset="-122"/>
              <a:cs typeface="Arial" panose="020B0604020202020204" pitchFamily="34" charset="0"/>
            </a:endParaRPr>
          </a:p>
        </p:txBody>
      </p:sp>
      <p:sp>
        <p:nvSpPr>
          <p:cNvPr id="21" name="TextBox 20">
            <a:extLst>
              <a:ext uri="{FF2B5EF4-FFF2-40B4-BE49-F238E27FC236}">
                <a16:creationId xmlns:a16="http://schemas.microsoft.com/office/drawing/2014/main" id="{4CA015E8-8918-B86B-0903-E95383E3E97B}"/>
              </a:ext>
            </a:extLst>
          </p:cNvPr>
          <p:cNvSpPr txBox="1"/>
          <p:nvPr/>
        </p:nvSpPr>
        <p:spPr>
          <a:xfrm>
            <a:off x="7210642" y="3004379"/>
            <a:ext cx="1495507" cy="461665"/>
          </a:xfrm>
          <a:prstGeom prst="rect">
            <a:avLst/>
          </a:prstGeom>
          <a:noFill/>
        </p:spPr>
        <p:txBody>
          <a:bodyPr wrap="square">
            <a:spAutoFit/>
          </a:bodyPr>
          <a:lstStyle/>
          <a:p>
            <a:r>
              <a:rPr lang="en-US" sz="1200" i="0" dirty="0">
                <a:solidFill>
                  <a:srgbClr val="94A323"/>
                </a:solidFill>
                <a:effectLst/>
                <a:latin typeface="STXihei" panose="02010600040101010101" pitchFamily="2" charset="-122"/>
                <a:ea typeface="STXihei" panose="02010600040101010101" pitchFamily="2" charset="-122"/>
                <a:cs typeface="Arial" panose="020B0604020202020204" pitchFamily="34" charset="0"/>
              </a:rPr>
              <a:t>GCAM模型计算的中国</a:t>
            </a:r>
            <a:r>
              <a:rPr lang="en-US" altLang="zh-CN" sz="1200" i="0" dirty="0">
                <a:solidFill>
                  <a:srgbClr val="94A323"/>
                </a:solidFill>
                <a:effectLst/>
                <a:latin typeface="STXihei" panose="02010600040101010101" pitchFamily="2" charset="-122"/>
                <a:ea typeface="STXihei" panose="02010600040101010101" pitchFamily="2" charset="-122"/>
                <a:cs typeface="Arial" panose="020B0604020202020204" pitchFamily="34" charset="0"/>
              </a:rPr>
              <a:t>2</a:t>
            </a:r>
            <a:r>
              <a:rPr lang="zh-CN" altLang="en-US" sz="1200" i="0" dirty="0">
                <a:solidFill>
                  <a:srgbClr val="94A323"/>
                </a:solidFill>
                <a:effectLst/>
                <a:latin typeface="STXihei" panose="02010600040101010101" pitchFamily="2" charset="-122"/>
                <a:ea typeface="STXihei" panose="02010600040101010101" pitchFamily="2" charset="-122"/>
                <a:cs typeface="Arial" panose="020B0604020202020204" pitchFamily="34" charset="0"/>
              </a:rPr>
              <a:t>度情景路线</a:t>
            </a:r>
            <a:endParaRPr lang="en-US" sz="1200" dirty="0">
              <a:solidFill>
                <a:srgbClr val="94A323"/>
              </a:solidFill>
              <a:latin typeface="STXihei" panose="02010600040101010101" pitchFamily="2" charset="-122"/>
              <a:ea typeface="STXihei" panose="02010600040101010101" pitchFamily="2" charset="-122"/>
              <a:cs typeface="Arial" panose="020B0604020202020204" pitchFamily="34" charset="0"/>
            </a:endParaRPr>
          </a:p>
        </p:txBody>
      </p:sp>
      <p:sp>
        <p:nvSpPr>
          <p:cNvPr id="22" name="TextBox 21">
            <a:extLst>
              <a:ext uri="{FF2B5EF4-FFF2-40B4-BE49-F238E27FC236}">
                <a16:creationId xmlns:a16="http://schemas.microsoft.com/office/drawing/2014/main" id="{08178CC8-C804-82DC-AAA5-3D3A68133621}"/>
              </a:ext>
            </a:extLst>
          </p:cNvPr>
          <p:cNvSpPr txBox="1"/>
          <p:nvPr/>
        </p:nvSpPr>
        <p:spPr>
          <a:xfrm>
            <a:off x="6846572" y="4139477"/>
            <a:ext cx="1794922" cy="461665"/>
          </a:xfrm>
          <a:prstGeom prst="rect">
            <a:avLst/>
          </a:prstGeom>
          <a:noFill/>
        </p:spPr>
        <p:txBody>
          <a:bodyPr wrap="square">
            <a:spAutoFit/>
          </a:bodyPr>
          <a:lstStyle/>
          <a:p>
            <a:r>
              <a:rPr lang="en-US" sz="1200" i="0" dirty="0">
                <a:solidFill>
                  <a:srgbClr val="4E9F50"/>
                </a:solidFill>
                <a:effectLst/>
                <a:latin typeface="STXihei" panose="02010600040101010101" pitchFamily="2" charset="-122"/>
                <a:ea typeface="STXihei" panose="02010600040101010101" pitchFamily="2" charset="-122"/>
                <a:cs typeface="Arial" panose="020B0604020202020204" pitchFamily="34" charset="0"/>
              </a:rPr>
              <a:t>GCAM</a:t>
            </a:r>
            <a:r>
              <a:rPr lang="zh-CN" altLang="en-US" sz="1200" i="0" dirty="0">
                <a:solidFill>
                  <a:srgbClr val="4E9F50"/>
                </a:solidFill>
                <a:effectLst/>
                <a:latin typeface="STXihei" panose="02010600040101010101" pitchFamily="2" charset="-122"/>
                <a:ea typeface="STXihei" panose="02010600040101010101" pitchFamily="2" charset="-122"/>
                <a:cs typeface="Arial" panose="020B0604020202020204" pitchFamily="34" charset="0"/>
              </a:rPr>
              <a:t>模型计算的中国</a:t>
            </a:r>
            <a:r>
              <a:rPr lang="en-US" altLang="zh-CN" sz="1200" dirty="0">
                <a:solidFill>
                  <a:srgbClr val="4E9F50"/>
                </a:solidFill>
                <a:latin typeface="STXihei" panose="02010600040101010101" pitchFamily="2" charset="-122"/>
                <a:ea typeface="STXihei" panose="02010600040101010101" pitchFamily="2" charset="-122"/>
                <a:cs typeface="Arial" panose="020B0604020202020204" pitchFamily="34" charset="0"/>
              </a:rPr>
              <a:t>1.5</a:t>
            </a:r>
            <a:r>
              <a:rPr lang="zh-CN" altLang="en-US" sz="1200" i="0" dirty="0">
                <a:solidFill>
                  <a:srgbClr val="4E9F50"/>
                </a:solidFill>
                <a:effectLst/>
                <a:latin typeface="STXihei" panose="02010600040101010101" pitchFamily="2" charset="-122"/>
                <a:ea typeface="STXihei" panose="02010600040101010101" pitchFamily="2" charset="-122"/>
                <a:cs typeface="Arial" panose="020B0604020202020204" pitchFamily="34" charset="0"/>
              </a:rPr>
              <a:t>度情景路线</a:t>
            </a:r>
          </a:p>
        </p:txBody>
      </p:sp>
      <p:sp>
        <p:nvSpPr>
          <p:cNvPr id="24" name="TextBox 23">
            <a:extLst>
              <a:ext uri="{FF2B5EF4-FFF2-40B4-BE49-F238E27FC236}">
                <a16:creationId xmlns:a16="http://schemas.microsoft.com/office/drawing/2014/main" id="{8F0EDC90-B609-E1EE-E136-0C7ECA263842}"/>
              </a:ext>
            </a:extLst>
          </p:cNvPr>
          <p:cNvSpPr txBox="1"/>
          <p:nvPr/>
        </p:nvSpPr>
        <p:spPr>
          <a:xfrm>
            <a:off x="10579510" y="4457835"/>
            <a:ext cx="1488276" cy="738664"/>
          </a:xfrm>
          <a:prstGeom prst="rect">
            <a:avLst/>
          </a:prstGeom>
          <a:noFill/>
        </p:spPr>
        <p:txBody>
          <a:bodyPr wrap="square">
            <a:spAutoFit/>
          </a:bodyPr>
          <a:lstStyle/>
          <a:p>
            <a:r>
              <a:rPr lang="en-US" sz="1400" b="1" dirty="0" err="1">
                <a:latin typeface="STXihei" panose="02010600040101010101" pitchFamily="2" charset="-122"/>
                <a:ea typeface="STXihei" panose="02010600040101010101" pitchFamily="2" charset="-122"/>
                <a:cs typeface="Calibri" panose="020F0502020204030204" pitchFamily="34" charset="0"/>
              </a:rPr>
              <a:t>热电联产机组取暖季锁定的不灵活煤电发电量</a:t>
            </a:r>
            <a:endParaRPr lang="en-US" sz="1400" b="1" dirty="0">
              <a:latin typeface="STXihei" panose="02010600040101010101" pitchFamily="2" charset="-122"/>
              <a:ea typeface="STXihei" panose="02010600040101010101" pitchFamily="2" charset="-122"/>
              <a:cs typeface="Calibri" panose="020F0502020204030204" pitchFamily="34" charset="0"/>
            </a:endParaRPr>
          </a:p>
        </p:txBody>
      </p:sp>
      <p:sp>
        <p:nvSpPr>
          <p:cNvPr id="7" name="What Are Atmospheric Aerosols?">
            <a:extLst>
              <a:ext uri="{FF2B5EF4-FFF2-40B4-BE49-F238E27FC236}">
                <a16:creationId xmlns:a16="http://schemas.microsoft.com/office/drawing/2014/main" id="{59B801B2-655F-3DD6-00D6-373BAC691E73}"/>
              </a:ext>
            </a:extLst>
          </p:cNvPr>
          <p:cNvSpPr txBox="1">
            <a:spLocks/>
          </p:cNvSpPr>
          <p:nvPr/>
        </p:nvSpPr>
        <p:spPr>
          <a:xfrm>
            <a:off x="79513" y="69321"/>
            <a:ext cx="11961475" cy="750818"/>
          </a:xfrm>
          <a:prstGeom prst="rect">
            <a:avLst/>
          </a:prstGeom>
          <a:solidFill>
            <a:srgbClr val="FFC000"/>
          </a:solidFill>
          <a:effectLst>
            <a:outerShdw blurRad="88900" dist="25400" dir="5400000" rotWithShape="0">
              <a:srgbClr val="000000">
                <a:alpha val="50000"/>
              </a:srgbClr>
            </a:outerShdw>
          </a:effectLst>
        </p:spPr>
        <p:txBody>
          <a:bodyPr vert="horz" lIns="91440" tIns="45720" rIns="91440" bIns="45720" rtlCol="0" anchor="ctr">
            <a:normAutofit fontScale="850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endParaRPr lang="en-US" dirty="0"/>
          </a:p>
        </p:txBody>
      </p:sp>
      <p:sp>
        <p:nvSpPr>
          <p:cNvPr id="8" name="TextBox 7">
            <a:extLst>
              <a:ext uri="{FF2B5EF4-FFF2-40B4-BE49-F238E27FC236}">
                <a16:creationId xmlns:a16="http://schemas.microsoft.com/office/drawing/2014/main" id="{72AD3C16-F922-6D67-D5BA-31C559ADA5E6}"/>
              </a:ext>
            </a:extLst>
          </p:cNvPr>
          <p:cNvSpPr txBox="1"/>
          <p:nvPr/>
        </p:nvSpPr>
        <p:spPr>
          <a:xfrm>
            <a:off x="222165" y="59388"/>
            <a:ext cx="901890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供给侧</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加速推动城市集中供暖能源转型可减少碳锁定</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Liu, S, Y Guo, F Wagner, H Liu, R Cui, DL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Mauzerall</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descr="A black text on a white background&#10;&#10;Description automatically generated">
            <a:extLst>
              <a:ext uri="{FF2B5EF4-FFF2-40B4-BE49-F238E27FC236}">
                <a16:creationId xmlns:a16="http://schemas.microsoft.com/office/drawing/2014/main" id="{3317D3E3-D2E6-4CE2-F90B-7EB6E0175C0B}"/>
              </a:ext>
            </a:extLst>
          </p:cNvPr>
          <p:cNvPicPr>
            <a:picLocks noChangeAspect="1"/>
          </p:cNvPicPr>
          <p:nvPr/>
        </p:nvPicPr>
        <p:blipFill>
          <a:blip r:embed="rId4"/>
          <a:stretch>
            <a:fillRect/>
          </a:stretch>
        </p:blipFill>
        <p:spPr>
          <a:xfrm>
            <a:off x="9163460" y="6524"/>
            <a:ext cx="2832100" cy="596900"/>
          </a:xfrm>
          <a:prstGeom prst="rect">
            <a:avLst/>
          </a:prstGeom>
        </p:spPr>
      </p:pic>
      <p:sp>
        <p:nvSpPr>
          <p:cNvPr id="10" name="TextBox 9">
            <a:extLst>
              <a:ext uri="{FF2B5EF4-FFF2-40B4-BE49-F238E27FC236}">
                <a16:creationId xmlns:a16="http://schemas.microsoft.com/office/drawing/2014/main" id="{42741220-235B-3DC5-1E4F-8F05C1183376}"/>
              </a:ext>
            </a:extLst>
          </p:cNvPr>
          <p:cNvSpPr txBox="1"/>
          <p:nvPr/>
        </p:nvSpPr>
        <p:spPr>
          <a:xfrm>
            <a:off x="10047982" y="512531"/>
            <a:ext cx="15072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press 2024</a:t>
            </a:r>
          </a:p>
        </p:txBody>
      </p:sp>
      <p:graphicFrame>
        <p:nvGraphicFramePr>
          <p:cNvPr id="11" name="Chart 10">
            <a:extLst>
              <a:ext uri="{FF2B5EF4-FFF2-40B4-BE49-F238E27FC236}">
                <a16:creationId xmlns:a16="http://schemas.microsoft.com/office/drawing/2014/main" id="{F6BB46DA-E096-EE38-810A-B8EFEFE0E28A}"/>
              </a:ext>
            </a:extLst>
          </p:cNvPr>
          <p:cNvGraphicFramePr/>
          <p:nvPr>
            <p:extLst>
              <p:ext uri="{D42A27DB-BD31-4B8C-83A1-F6EECF244321}">
                <p14:modId xmlns:p14="http://schemas.microsoft.com/office/powerpoint/2010/main" val="3157266350"/>
              </p:ext>
            </p:extLst>
          </p:nvPr>
        </p:nvGraphicFramePr>
        <p:xfrm>
          <a:off x="315053" y="2190214"/>
          <a:ext cx="5681883" cy="2054304"/>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AA97D0AA-0F20-7A0D-7E8C-F80605F212FB}"/>
              </a:ext>
            </a:extLst>
          </p:cNvPr>
          <p:cNvSpPr txBox="1"/>
          <p:nvPr/>
        </p:nvSpPr>
        <p:spPr>
          <a:xfrm>
            <a:off x="599589" y="1400010"/>
            <a:ext cx="5397347" cy="646331"/>
          </a:xfrm>
          <a:prstGeom prst="rect">
            <a:avLst/>
          </a:prstGeom>
          <a:noFill/>
        </p:spPr>
        <p:txBody>
          <a:bodyPr wrap="square">
            <a:spAutoFit/>
          </a:bodyPr>
          <a:lstStyle/>
          <a:p>
            <a:pPr>
              <a:defRPr sz="1800" b="0" i="0" u="none" strike="noStrike" kern="1200" spc="0" baseline="0">
                <a:solidFill>
                  <a:prstClr val="black"/>
                </a:solidFill>
                <a:latin typeface="Arial" panose="020B0604020202020204" pitchFamily="34" charset="0"/>
                <a:ea typeface="+mn-ea"/>
                <a:cs typeface="Arial" panose="020B0604020202020204" pitchFamily="34" charset="0"/>
              </a:defRPr>
            </a:pPr>
            <a:r>
              <a:rPr kumimoji="0" lang="zh-CN" altLang="en-US"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各情境下</a:t>
            </a:r>
            <a:r>
              <a:rPr lang="en-US" altLang="zh-CN" b="1" dirty="0">
                <a:solidFill>
                  <a:prstClr val="black"/>
                </a:solidFill>
                <a:latin typeface="STXihei" panose="02010600040101010101" pitchFamily="2" charset="-122"/>
                <a:ea typeface="STXihei" panose="02010600040101010101" pitchFamily="2" charset="-122"/>
                <a:cs typeface="Calibri" panose="020F0502020204030204" pitchFamily="34" charset="0"/>
              </a:rPr>
              <a:t>2020-2060</a:t>
            </a:r>
            <a:r>
              <a:rPr lang="zh-CN" altLang="en-US" b="1" dirty="0">
                <a:solidFill>
                  <a:prstClr val="black"/>
                </a:solidFill>
                <a:latin typeface="STXihei" panose="02010600040101010101" pitchFamily="2" charset="-122"/>
                <a:ea typeface="STXihei" panose="02010600040101010101" pitchFamily="2" charset="-122"/>
                <a:cs typeface="Calibri" panose="020F0502020204030204" pitchFamily="34" charset="0"/>
              </a:rPr>
              <a:t>取暖季北方热电联产的</a:t>
            </a:r>
            <a:r>
              <a:rPr kumimoji="0" lang="en-US" b="1"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碳锁定规模</a:t>
            </a:r>
            <a:r>
              <a:rPr kumimoji="0" lang="en-US"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 </a:t>
            </a:r>
            <a:r>
              <a:rPr kumimoji="0" lang="en-US" altLang="zh-CN"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10</a:t>
            </a:r>
            <a:r>
              <a:rPr kumimoji="0" lang="zh-CN" altLang="en-US"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亿吨</a:t>
            </a:r>
            <a:endParaRPr kumimoji="0" lang="en-US"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endParaRPr>
          </a:p>
        </p:txBody>
      </p:sp>
      <p:sp>
        <p:nvSpPr>
          <p:cNvPr id="13" name="TextBox 12">
            <a:extLst>
              <a:ext uri="{FF2B5EF4-FFF2-40B4-BE49-F238E27FC236}">
                <a16:creationId xmlns:a16="http://schemas.microsoft.com/office/drawing/2014/main" id="{78AEEA47-D167-F3C5-03E6-2CA7B39D2F5C}"/>
              </a:ext>
            </a:extLst>
          </p:cNvPr>
          <p:cNvSpPr txBox="1"/>
          <p:nvPr/>
        </p:nvSpPr>
        <p:spPr>
          <a:xfrm>
            <a:off x="1498531" y="4388391"/>
            <a:ext cx="485981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E97132">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2020</a:t>
            </a:r>
            <a:r>
              <a:rPr kumimoji="0" lang="zh-CN" altLang="en-US" sz="1600" b="0" i="0" u="none" strike="noStrike" kern="1200" cap="none" spc="0" normalizeH="0" baseline="0" noProof="0" dirty="0">
                <a:ln>
                  <a:noFill/>
                </a:ln>
                <a:solidFill>
                  <a:srgbClr val="E97132">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年已有热电联产机组</a:t>
            </a:r>
            <a:r>
              <a:rPr kumimoji="0" lang="en-US" sz="1600" b="0" i="0" u="none" strike="noStrike" kern="1200" cap="none" spc="0" normalizeH="0" baseline="0" noProof="0" dirty="0">
                <a:ln>
                  <a:noFill/>
                </a:ln>
                <a:solidFill>
                  <a:srgbClr val="E97132">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 </a:t>
            </a:r>
            <a:r>
              <a:rPr kumimoji="0" lang="en-US" sz="1600" b="0" i="0" u="none" strike="noStrike" kern="1200" cap="none" spc="0" normalizeH="0" baseline="0" noProof="0" dirty="0" err="1">
                <a:ln>
                  <a:noFill/>
                </a:ln>
                <a:solidFill>
                  <a:srgbClr val="E97132">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热力排放</a:t>
            </a:r>
            <a:endParaRPr kumimoji="0" lang="en-US" sz="1600" b="0" i="0" u="none" strike="noStrike" kern="1200" cap="none" spc="0" normalizeH="0" baseline="0" noProof="0" dirty="0">
              <a:ln>
                <a:noFill/>
              </a:ln>
              <a:solidFill>
                <a:srgbClr val="E97132">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F9ED5">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2020</a:t>
            </a:r>
            <a:r>
              <a:rPr kumimoji="0" lang="zh-CN" altLang="en-US" sz="1600" b="0" i="0" u="none" strike="noStrike" kern="1200" cap="none" spc="0" normalizeH="0" baseline="0" noProof="0" dirty="0">
                <a:ln>
                  <a:noFill/>
                </a:ln>
                <a:solidFill>
                  <a:srgbClr val="0F9ED5">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年已有热电联产机组</a:t>
            </a:r>
            <a:r>
              <a:rPr kumimoji="0" lang="en-US" sz="1600" b="0" i="0" u="none" strike="noStrike" kern="1200" cap="none" spc="0" normalizeH="0" baseline="0" noProof="0" dirty="0">
                <a:ln>
                  <a:noFill/>
                </a:ln>
                <a:solidFill>
                  <a:srgbClr val="0F9ED5">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 </a:t>
            </a:r>
            <a:r>
              <a:rPr kumimoji="0" lang="en-US" sz="1600" b="0" i="0" u="none" strike="noStrike" kern="1200" cap="none" spc="0" normalizeH="0" baseline="0" noProof="0" dirty="0" err="1">
                <a:ln>
                  <a:noFill/>
                </a:ln>
                <a:solidFill>
                  <a:srgbClr val="0F9ED5">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rPr>
              <a:t>电力排放</a:t>
            </a:r>
            <a:endParaRPr kumimoji="0" lang="en-US" sz="1600" b="0" i="0" u="none" strike="noStrike" kern="1200" cap="none" spc="0" normalizeH="0" baseline="0" noProof="0" dirty="0">
              <a:ln>
                <a:noFill/>
              </a:ln>
              <a:solidFill>
                <a:srgbClr val="0F9ED5">
                  <a:lumMod val="60000"/>
                  <a:lumOff val="40000"/>
                </a:srgbClr>
              </a:solidFill>
              <a:effectLst/>
              <a:uLnTx/>
              <a:uFillTx/>
              <a:latin typeface="STXihei" panose="02010600040101010101" pitchFamily="2" charset="-122"/>
              <a:ea typeface="STXihei" panose="0201060004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E97132">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2020-2030</a:t>
            </a:r>
            <a:r>
              <a:rPr kumimoji="0" lang="zh-CN" altLang="en-US" sz="1600" b="0" i="0" u="none" strike="noStrike" kern="1200" cap="none" spc="0" normalizeH="0" baseline="0" noProof="0" dirty="0">
                <a:ln>
                  <a:noFill/>
                </a:ln>
                <a:solidFill>
                  <a:srgbClr val="E97132">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年需要的新建热电联产机组</a:t>
            </a:r>
            <a:r>
              <a:rPr kumimoji="0" lang="en-US" sz="1600" b="0" i="0" u="none" strike="noStrike" kern="1200" cap="none" spc="0" normalizeH="0" baseline="0" noProof="0" dirty="0">
                <a:ln>
                  <a:noFill/>
                </a:ln>
                <a:solidFill>
                  <a:srgbClr val="E97132">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 </a:t>
            </a:r>
            <a:r>
              <a:rPr kumimoji="0" lang="en-US" sz="1600" b="0" i="0" u="none" strike="noStrike" kern="1200" cap="none" spc="0" normalizeH="0" baseline="0" noProof="0" dirty="0" err="1">
                <a:ln>
                  <a:noFill/>
                </a:ln>
                <a:solidFill>
                  <a:srgbClr val="E97132">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热力排放</a:t>
            </a:r>
            <a:endParaRPr kumimoji="0" lang="en-US" sz="1600" b="0" i="0" u="none" strike="noStrike" kern="1200" cap="none" spc="0" normalizeH="0" baseline="0" noProof="0" dirty="0">
              <a:ln>
                <a:noFill/>
              </a:ln>
              <a:solidFill>
                <a:srgbClr val="E97132">
                  <a:lumMod val="75000"/>
                </a:srgbClr>
              </a:solidFill>
              <a:effectLst/>
              <a:uLnTx/>
              <a:uFillTx/>
              <a:latin typeface="STXihei" panose="02010600040101010101" pitchFamily="2" charset="-122"/>
              <a:ea typeface="STXihei" panose="0201060004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F9ED5">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2020-2030</a:t>
            </a:r>
            <a:r>
              <a:rPr kumimoji="0" lang="zh-CN" altLang="en-US" sz="1600" b="0" i="0" u="none" strike="noStrike" kern="1200" cap="none" spc="0" normalizeH="0" baseline="0" noProof="0" dirty="0">
                <a:ln>
                  <a:noFill/>
                </a:ln>
                <a:solidFill>
                  <a:srgbClr val="0F9ED5">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年需要的新建热电联产机组</a:t>
            </a:r>
            <a:r>
              <a:rPr kumimoji="0" lang="en-US" sz="1600" b="0" i="0" u="none" strike="noStrike" kern="1200" cap="none" spc="0" normalizeH="0" baseline="0" noProof="0" dirty="0">
                <a:ln>
                  <a:noFill/>
                </a:ln>
                <a:solidFill>
                  <a:srgbClr val="0F9ED5">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 </a:t>
            </a:r>
            <a:r>
              <a:rPr kumimoji="0" lang="en-US" sz="1600" b="0" i="0" u="none" strike="noStrike" kern="1200" cap="none" spc="0" normalizeH="0" baseline="0" noProof="0" dirty="0" err="1">
                <a:ln>
                  <a:noFill/>
                </a:ln>
                <a:solidFill>
                  <a:srgbClr val="0F9ED5">
                    <a:lumMod val="75000"/>
                  </a:srgbClr>
                </a:solidFill>
                <a:effectLst/>
                <a:uLnTx/>
                <a:uFillTx/>
                <a:latin typeface="STXihei" panose="02010600040101010101" pitchFamily="2" charset="-122"/>
                <a:ea typeface="STXihei" panose="02010600040101010101" pitchFamily="2" charset="-122"/>
                <a:cs typeface="Arial" panose="020B0604020202020204" pitchFamily="34" charset="0"/>
              </a:rPr>
              <a:t>电力排放</a:t>
            </a:r>
            <a:endParaRPr kumimoji="0" lang="en-US" sz="1600" b="0" i="0" u="none" strike="noStrike" kern="1200" cap="none" spc="0" normalizeH="0" baseline="0" noProof="0" dirty="0">
              <a:ln>
                <a:noFill/>
              </a:ln>
              <a:solidFill>
                <a:srgbClr val="0F9ED5">
                  <a:lumMod val="75000"/>
                </a:srgbClr>
              </a:solidFill>
              <a:effectLst/>
              <a:uLnTx/>
              <a:uFillTx/>
              <a:latin typeface="STXihei" panose="02010600040101010101" pitchFamily="2" charset="-122"/>
              <a:ea typeface="STXihei" panose="02010600040101010101" pitchFamily="2" charset="-122"/>
              <a:cs typeface="Arial" panose="020B0604020202020204" pitchFamily="34" charset="0"/>
            </a:endParaRPr>
          </a:p>
        </p:txBody>
      </p:sp>
      <p:sp>
        <p:nvSpPr>
          <p:cNvPr id="14" name="TextBox 13">
            <a:extLst>
              <a:ext uri="{FF2B5EF4-FFF2-40B4-BE49-F238E27FC236}">
                <a16:creationId xmlns:a16="http://schemas.microsoft.com/office/drawing/2014/main" id="{02D6AF88-74F2-560D-23FB-6D23087BD539}"/>
              </a:ext>
            </a:extLst>
          </p:cNvPr>
          <p:cNvSpPr txBox="1"/>
          <p:nvPr/>
        </p:nvSpPr>
        <p:spPr>
          <a:xfrm>
            <a:off x="214012" y="2423128"/>
            <a:ext cx="1175188" cy="338554"/>
          </a:xfrm>
          <a:prstGeom prst="rect">
            <a:avLst/>
          </a:prstGeom>
          <a:noFill/>
        </p:spPr>
        <p:txBody>
          <a:bodyPr wrap="square">
            <a:spAutoFit/>
          </a:bodyPr>
          <a:lstStyle/>
          <a:p>
            <a:r>
              <a:rPr kumimoji="0" lang="en-US" sz="1600" b="1"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高煤情景</a:t>
            </a:r>
            <a:endParaRPr lang="en-US" sz="1600" dirty="0">
              <a:latin typeface="STXihei" panose="02010600040101010101" pitchFamily="2" charset="-122"/>
              <a:ea typeface="STXihei" panose="02010600040101010101" pitchFamily="2" charset="-122"/>
            </a:endParaRPr>
          </a:p>
        </p:txBody>
      </p:sp>
      <p:sp>
        <p:nvSpPr>
          <p:cNvPr id="15" name="TextBox 14">
            <a:extLst>
              <a:ext uri="{FF2B5EF4-FFF2-40B4-BE49-F238E27FC236}">
                <a16:creationId xmlns:a16="http://schemas.microsoft.com/office/drawing/2014/main" id="{496F3D49-4598-2AE3-BD05-CB7B01E945BD}"/>
              </a:ext>
            </a:extLst>
          </p:cNvPr>
          <p:cNvSpPr txBox="1"/>
          <p:nvPr/>
        </p:nvSpPr>
        <p:spPr>
          <a:xfrm>
            <a:off x="214012" y="2903837"/>
            <a:ext cx="1175188" cy="338554"/>
          </a:xfrm>
          <a:prstGeom prst="rect">
            <a:avLst/>
          </a:prstGeom>
          <a:noFill/>
        </p:spPr>
        <p:txBody>
          <a:bodyPr wrap="square">
            <a:spAutoFit/>
          </a:bodyPr>
          <a:lstStyle/>
          <a:p>
            <a:r>
              <a:rPr lang="en-US" sz="1600" b="1" dirty="0" err="1">
                <a:solidFill>
                  <a:prstClr val="black"/>
                </a:solidFill>
                <a:latin typeface="STXihei" panose="02010600040101010101" pitchFamily="2" charset="-122"/>
                <a:ea typeface="STXihei" panose="02010600040101010101" pitchFamily="2" charset="-122"/>
                <a:cs typeface="Calibri" panose="020F0502020204030204" pitchFamily="34" charset="0"/>
              </a:rPr>
              <a:t>中</a:t>
            </a:r>
            <a:r>
              <a:rPr kumimoji="0" lang="en-US" sz="1600" b="1"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煤情景</a:t>
            </a:r>
            <a:endParaRPr lang="en-US" sz="1600" dirty="0">
              <a:latin typeface="STXihei" panose="02010600040101010101" pitchFamily="2" charset="-122"/>
              <a:ea typeface="STXihei" panose="02010600040101010101" pitchFamily="2" charset="-122"/>
            </a:endParaRPr>
          </a:p>
        </p:txBody>
      </p:sp>
      <p:sp>
        <p:nvSpPr>
          <p:cNvPr id="16" name="TextBox 15">
            <a:extLst>
              <a:ext uri="{FF2B5EF4-FFF2-40B4-BE49-F238E27FC236}">
                <a16:creationId xmlns:a16="http://schemas.microsoft.com/office/drawing/2014/main" id="{ACC07704-1D0D-6F1D-357E-CF157A8D3A0C}"/>
              </a:ext>
            </a:extLst>
          </p:cNvPr>
          <p:cNvSpPr txBox="1"/>
          <p:nvPr/>
        </p:nvSpPr>
        <p:spPr>
          <a:xfrm>
            <a:off x="214012" y="3503498"/>
            <a:ext cx="1175188" cy="338554"/>
          </a:xfrm>
          <a:prstGeom prst="rect">
            <a:avLst/>
          </a:prstGeom>
          <a:noFill/>
        </p:spPr>
        <p:txBody>
          <a:bodyPr wrap="square">
            <a:spAutoFit/>
          </a:bodyPr>
          <a:lstStyle/>
          <a:p>
            <a:r>
              <a:rPr kumimoji="0" lang="en-US" sz="1600" b="1" i="0" u="none" strike="noStrike" kern="1200" cap="none" spc="0" normalizeH="0" baseline="0" noProof="0" dirty="0" err="1">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rPr>
              <a:t>低煤情景</a:t>
            </a:r>
            <a:endParaRPr lang="en-US" sz="1600" dirty="0">
              <a:latin typeface="STXihei" panose="02010600040101010101" pitchFamily="2" charset="-122"/>
              <a:ea typeface="STXihei" panose="02010600040101010101" pitchFamily="2" charset="-122"/>
            </a:endParaRPr>
          </a:p>
        </p:txBody>
      </p:sp>
      <p:sp>
        <p:nvSpPr>
          <p:cNvPr id="25" name="TextBox 24">
            <a:extLst>
              <a:ext uri="{FF2B5EF4-FFF2-40B4-BE49-F238E27FC236}">
                <a16:creationId xmlns:a16="http://schemas.microsoft.com/office/drawing/2014/main" id="{BE5F3D4D-492B-A09C-5D78-97ACBCC728BB}"/>
              </a:ext>
            </a:extLst>
          </p:cNvPr>
          <p:cNvSpPr txBox="1"/>
          <p:nvPr/>
        </p:nvSpPr>
        <p:spPr>
          <a:xfrm>
            <a:off x="222165" y="5565831"/>
            <a:ext cx="614735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err="1">
                <a:solidFill>
                  <a:prstClr val="black"/>
                </a:solidFill>
                <a:latin typeface="STXihei" panose="02010600040101010101" pitchFamily="2" charset="-122"/>
                <a:ea typeface="STXihei" panose="02010600040101010101" pitchFamily="2" charset="-122"/>
                <a:cs typeface="Calibri" panose="020F0502020204030204" pitchFamily="34" charset="0"/>
              </a:rPr>
              <a:t>一般煤电机组可以通过增加煤电灵活性</a:t>
            </a:r>
            <a:r>
              <a:rPr lang="zh-CN" altLang="en-US" b="1" dirty="0">
                <a:solidFill>
                  <a:prstClr val="black"/>
                </a:solidFill>
                <a:latin typeface="STXihei" panose="02010600040101010101" pitchFamily="2" charset="-122"/>
                <a:ea typeface="STXihei" panose="02010600040101010101" pitchFamily="2" charset="-122"/>
                <a:cs typeface="Calibri" panose="020F0502020204030204" pitchFamily="34" charset="0"/>
              </a:rPr>
              <a:t>、减少煤电利用小时数的方法减少煤电发电量，但是热电联产机组和一般煤电机组不同，其在取暖季供热同时的发电量是“锁定的”，而且是不灵活的。新建热电联产机组对电力减排有长期影响。</a:t>
            </a:r>
            <a:endParaRPr kumimoji="0" lang="en-US" sz="1800" b="1" i="0" u="none" strike="noStrike" kern="1200" cap="none" spc="0" normalizeH="0" baseline="0" noProof="0" dirty="0">
              <a:ln>
                <a:noFill/>
              </a:ln>
              <a:solidFill>
                <a:prstClr val="black"/>
              </a:solidFill>
              <a:effectLst/>
              <a:uLnTx/>
              <a:uFillTx/>
              <a:latin typeface="STXihei" panose="02010600040101010101" pitchFamily="2" charset="-122"/>
              <a:ea typeface="STXihei" panose="02010600040101010101" pitchFamily="2" charset="-122"/>
              <a:cs typeface="Calibri" panose="020F0502020204030204" pitchFamily="34" charset="0"/>
            </a:endParaRPr>
          </a:p>
        </p:txBody>
      </p:sp>
    </p:spTree>
    <p:extLst>
      <p:ext uri="{BB962C8B-B14F-4D97-AF65-F5344CB8AC3E}">
        <p14:creationId xmlns:p14="http://schemas.microsoft.com/office/powerpoint/2010/main" val="3489991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56389</TotalTime>
  <Words>4243</Words>
  <Application>Microsoft Office PowerPoint</Application>
  <PresentationFormat>Widescreen</PresentationFormat>
  <Paragraphs>340</Paragraphs>
  <Slides>26</Slides>
  <Notes>13</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26</vt:i4>
      </vt:variant>
    </vt:vector>
  </HeadingPairs>
  <TitlesOfParts>
    <vt:vector size="45" baseType="lpstr">
      <vt:lpstr>等线</vt:lpstr>
      <vt:lpstr>PMingLiU</vt:lpstr>
      <vt:lpstr>SimHei</vt:lpstr>
      <vt:lpstr>SimHei</vt:lpstr>
      <vt:lpstr>SimSun</vt:lpstr>
      <vt:lpstr>STXihei</vt:lpstr>
      <vt:lpstr>Aptos</vt:lpstr>
      <vt:lpstr>Aptos Display</vt:lpstr>
      <vt:lpstr>Arial</vt:lpstr>
      <vt:lpstr>Arial Unicode MS</vt:lpstr>
      <vt:lpstr>Calibri</vt:lpstr>
      <vt:lpstr>Calibri Light</vt:lpstr>
      <vt:lpstr>Helvetica Neue</vt:lpstr>
      <vt:lpstr>Latha</vt:lpstr>
      <vt:lpstr>Times New Roman</vt:lpstr>
      <vt:lpstr>ui-sans-serif</vt:lpstr>
      <vt:lpstr>Wingdings</vt:lpstr>
      <vt:lpstr>Office Theme</vt:lpstr>
      <vt:lpstr>1_Office Theme</vt:lpstr>
      <vt:lpstr>中国清洁能源转型的协同效益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在以煤炭为主的电力系统中，补贴基于电网的电解氢将增加温室气体排放 L Peng, Y Guo, S Liu, G He, DL Mauzerall</vt:lpstr>
      <vt:lpstr>PowerPoint Presentation</vt:lpstr>
      <vt:lpstr>PowerPoint Presentation</vt:lpstr>
      <vt:lpstr>产业协同促进难减排工业部门深度降碳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Mauzerall Synergies and Co-benefits Group   All papers are available here: https://scholar.princeton.edu/mauzerall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Co-Benefits of Electrification</dc:title>
  <dc:creator>Denise L. Mauzerall</dc:creator>
  <cp:lastModifiedBy>Helene E. Wood</cp:lastModifiedBy>
  <cp:revision>121</cp:revision>
  <dcterms:created xsi:type="dcterms:W3CDTF">2022-03-23T21:09:35Z</dcterms:created>
  <dcterms:modified xsi:type="dcterms:W3CDTF">2024-06-26T12:42:02Z</dcterms:modified>
</cp:coreProperties>
</file>